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0" r:id="rId3"/>
    <p:sldId id="257" r:id="rId4"/>
    <p:sldId id="279" r:id="rId5"/>
    <p:sldId id="258" r:id="rId6"/>
    <p:sldId id="259" r:id="rId7"/>
    <p:sldId id="261" r:id="rId8"/>
    <p:sldId id="260" r:id="rId9"/>
    <p:sldId id="269" r:id="rId10"/>
    <p:sldId id="266" r:id="rId11"/>
    <p:sldId id="267" r:id="rId12"/>
    <p:sldId id="262" r:id="rId13"/>
    <p:sldId id="283" r:id="rId14"/>
    <p:sldId id="286" r:id="rId15"/>
    <p:sldId id="264" r:id="rId16"/>
    <p:sldId id="270" r:id="rId17"/>
    <p:sldId id="271" r:id="rId18"/>
    <p:sldId id="282" r:id="rId19"/>
    <p:sldId id="281" r:id="rId20"/>
    <p:sldId id="272" r:id="rId21"/>
    <p:sldId id="273" r:id="rId22"/>
    <p:sldId id="276" r:id="rId23"/>
    <p:sldId id="278" r:id="rId24"/>
    <p:sldId id="284" r:id="rId25"/>
    <p:sldId id="289" r:id="rId26"/>
    <p:sldId id="288" r:id="rId27"/>
    <p:sldId id="28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48" d="100"/>
          <a:sy n="48" d="100"/>
        </p:scale>
        <p:origin x="5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8/27/2018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8/27/2018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8/27/2018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8/27/2018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8/27/2018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8/27/2018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8/27/2018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8/27/2018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8/27/2018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8/27/2018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8/27/2018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8/27/2018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8/27/2018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8/27/2018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8/27/2018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8/27/2018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8/27/2018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8/27/2018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Freedom Training</a:t>
            </a:r>
            <a:endParaRPr lang="en-US" dirty="0"/>
          </a:p>
        </p:txBody>
      </p:sp>
      <p:sp>
        <p:nvSpPr>
          <p:cNvPr id="3" name="Subtitle 2"/>
          <p:cNvSpPr>
            <a:spLocks noGrp="1"/>
          </p:cNvSpPr>
          <p:nvPr>
            <p:ph type="subTitle" idx="1"/>
          </p:nvPr>
        </p:nvSpPr>
        <p:spPr/>
        <p:txBody>
          <a:bodyPr/>
          <a:lstStyle/>
          <a:p>
            <a:r>
              <a:rPr lang="en-US" dirty="0" smtClean="0"/>
              <a:t>The Inner man: Body, soul, spirit</a:t>
            </a:r>
          </a:p>
          <a:p>
            <a:r>
              <a:rPr lang="en-US" dirty="0" smtClean="0"/>
              <a:t>Demonization and Oppression</a:t>
            </a:r>
            <a:endParaRPr lang="en-US" dirty="0"/>
          </a:p>
        </p:txBody>
      </p:sp>
    </p:spTree>
    <p:extLst>
      <p:ext uri="{BB962C8B-B14F-4D97-AF65-F5344CB8AC3E}">
        <p14:creationId xmlns:p14="http://schemas.microsoft.com/office/powerpoint/2010/main" val="72389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Alive spirit</a:t>
            </a:r>
            <a:endParaRPr lang="en-US" dirty="0"/>
          </a:p>
        </p:txBody>
      </p:sp>
      <p:sp>
        <p:nvSpPr>
          <p:cNvPr id="3" name="Content Placeholder 2"/>
          <p:cNvSpPr>
            <a:spLocks noGrp="1"/>
          </p:cNvSpPr>
          <p:nvPr>
            <p:ph idx="1"/>
          </p:nvPr>
        </p:nvSpPr>
        <p:spPr>
          <a:xfrm>
            <a:off x="1154953" y="2447414"/>
            <a:ext cx="9754784" cy="4081079"/>
          </a:xfrm>
        </p:spPr>
        <p:txBody>
          <a:bodyPr>
            <a:noAutofit/>
          </a:bodyPr>
          <a:lstStyle/>
          <a:p>
            <a:pPr marL="0" indent="0">
              <a:buNone/>
            </a:pPr>
            <a:r>
              <a:rPr lang="en-US" sz="2400" dirty="0"/>
              <a:t>Believers have spirits that are new, alive, and righteous but for unbelievers they are dead</a:t>
            </a:r>
          </a:p>
          <a:p>
            <a:r>
              <a:rPr lang="en-US" sz="2400" dirty="0" smtClean="0"/>
              <a:t>“</a:t>
            </a:r>
            <a:r>
              <a:rPr lang="en-US" sz="2400" i="1" dirty="0" smtClean="0"/>
              <a:t>But</a:t>
            </a:r>
            <a:r>
              <a:rPr lang="en-US" sz="2400" i="1" baseline="30000" dirty="0" smtClean="0"/>
              <a:t> </a:t>
            </a:r>
            <a:r>
              <a:rPr lang="en-US" sz="2400" i="1" dirty="0" smtClean="0"/>
              <a:t>God</a:t>
            </a:r>
            <a:r>
              <a:rPr lang="en-US" sz="2400" i="1" dirty="0"/>
              <a:t>, being rich in mercy, because of the great love with which he loved us</a:t>
            </a:r>
            <a:r>
              <a:rPr lang="en-US" sz="2400" i="1" dirty="0" smtClean="0"/>
              <a:t>,</a:t>
            </a:r>
            <a:r>
              <a:rPr lang="en-US" sz="2400" i="1" baseline="30000" dirty="0"/>
              <a:t> </a:t>
            </a:r>
            <a:r>
              <a:rPr lang="en-US" sz="2400" i="1" dirty="0"/>
              <a:t>even when we were </a:t>
            </a:r>
            <a:r>
              <a:rPr lang="en-US" sz="2400" b="1" i="1" dirty="0"/>
              <a:t>dead</a:t>
            </a:r>
            <a:r>
              <a:rPr lang="en-US" sz="2400" i="1" dirty="0"/>
              <a:t> in our trespasses, made us </a:t>
            </a:r>
            <a:r>
              <a:rPr lang="en-US" sz="2400" b="1" i="1" dirty="0"/>
              <a:t>alive</a:t>
            </a:r>
            <a:r>
              <a:rPr lang="en-US" sz="2400" i="1" dirty="0"/>
              <a:t> together with Christ—by grace you have been saved” </a:t>
            </a:r>
            <a:r>
              <a:rPr lang="en-US" sz="2400" dirty="0"/>
              <a:t>Ephesians </a:t>
            </a:r>
            <a:r>
              <a:rPr lang="en-US" sz="2400" dirty="0" smtClean="0"/>
              <a:t>2:1,4-5</a:t>
            </a:r>
            <a:endParaRPr lang="en-US" sz="2400" dirty="0"/>
          </a:p>
          <a:p>
            <a:r>
              <a:rPr lang="en-US" sz="2400" dirty="0" smtClean="0"/>
              <a:t>“</a:t>
            </a:r>
            <a:r>
              <a:rPr lang="en-US" sz="2400" dirty="0"/>
              <a:t>Truly, truly, I say to you, unless one is </a:t>
            </a:r>
            <a:r>
              <a:rPr lang="en-US" sz="2400" b="1" dirty="0"/>
              <a:t>born </a:t>
            </a:r>
            <a:r>
              <a:rPr lang="en-US" sz="2400" b="1" dirty="0" smtClean="0"/>
              <a:t>again</a:t>
            </a:r>
            <a:r>
              <a:rPr lang="en-US" sz="2400" dirty="0" smtClean="0"/>
              <a:t> </a:t>
            </a:r>
            <a:r>
              <a:rPr lang="en-US" sz="2400" dirty="0"/>
              <a:t>he cannot see the kingdom of </a:t>
            </a:r>
            <a:r>
              <a:rPr lang="en-US" sz="2400" dirty="0" smtClean="0"/>
              <a:t>God… </a:t>
            </a:r>
            <a:r>
              <a:rPr lang="en-US" sz="2400" dirty="0"/>
              <a:t>unless one is born of water and the </a:t>
            </a:r>
            <a:r>
              <a:rPr lang="en-US" sz="2400" b="1" dirty="0"/>
              <a:t>Spirit</a:t>
            </a:r>
            <a:r>
              <a:rPr lang="en-US" sz="2400" dirty="0"/>
              <a:t>, he cannot enter the kingdom of God. </a:t>
            </a:r>
            <a:r>
              <a:rPr lang="en-US" sz="2400" b="1" dirty="0" smtClean="0"/>
              <a:t>That </a:t>
            </a:r>
            <a:r>
              <a:rPr lang="en-US" sz="2400" b="1" dirty="0"/>
              <a:t>which is born of the flesh is flesh, and that which is born of the Spirit is spirit</a:t>
            </a:r>
            <a:r>
              <a:rPr lang="en-US" sz="2400" dirty="0" smtClean="0"/>
              <a:t>.” John </a:t>
            </a:r>
            <a:r>
              <a:rPr lang="en-US" sz="2400" dirty="0" smtClean="0"/>
              <a:t>3:3-6</a:t>
            </a:r>
            <a:endParaRPr lang="en-US" sz="2400" dirty="0" smtClean="0"/>
          </a:p>
        </p:txBody>
      </p:sp>
    </p:spTree>
    <p:extLst>
      <p:ext uri="{BB962C8B-B14F-4D97-AF65-F5344CB8AC3E}">
        <p14:creationId xmlns:p14="http://schemas.microsoft.com/office/powerpoint/2010/main" val="204856307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Alive spirit</a:t>
            </a:r>
            <a:endParaRPr lang="en-US" dirty="0"/>
          </a:p>
        </p:txBody>
      </p:sp>
      <p:sp>
        <p:nvSpPr>
          <p:cNvPr id="3" name="Content Placeholder 2"/>
          <p:cNvSpPr>
            <a:spLocks noGrp="1"/>
          </p:cNvSpPr>
          <p:nvPr>
            <p:ph idx="1"/>
          </p:nvPr>
        </p:nvSpPr>
        <p:spPr>
          <a:xfrm>
            <a:off x="871102" y="2435549"/>
            <a:ext cx="9883038" cy="4254500"/>
          </a:xfrm>
        </p:spPr>
        <p:txBody>
          <a:bodyPr>
            <a:noAutofit/>
          </a:bodyPr>
          <a:lstStyle/>
          <a:p>
            <a:r>
              <a:rPr lang="en-US" sz="2400" dirty="0"/>
              <a:t>Our spirits have not been </a:t>
            </a:r>
            <a:r>
              <a:rPr lang="en-US" sz="2400" dirty="0" smtClean="0"/>
              <a:t>merely transformed </a:t>
            </a:r>
            <a:r>
              <a:rPr lang="en-US" sz="2400" dirty="0"/>
              <a:t>by Christ. Rather, our old self died and we now have </a:t>
            </a:r>
            <a:r>
              <a:rPr lang="en-US" sz="2400" dirty="0" smtClean="0"/>
              <a:t>new life and a new spirit. </a:t>
            </a:r>
            <a:endParaRPr lang="en-US" sz="2400" dirty="0"/>
          </a:p>
          <a:p>
            <a:r>
              <a:rPr lang="en-US" sz="2400" dirty="0" smtClean="0"/>
              <a:t>“</a:t>
            </a:r>
            <a:r>
              <a:rPr lang="en-US" sz="2400" i="1" dirty="0" smtClean="0"/>
              <a:t>We </a:t>
            </a:r>
            <a:r>
              <a:rPr lang="en-US" sz="2400" i="1" dirty="0"/>
              <a:t>know that Christ, being </a:t>
            </a:r>
            <a:r>
              <a:rPr lang="en-US" sz="2400" b="1" i="1" dirty="0"/>
              <a:t>raised</a:t>
            </a:r>
            <a:r>
              <a:rPr lang="en-US" sz="2400" i="1" dirty="0"/>
              <a:t> from the </a:t>
            </a:r>
            <a:r>
              <a:rPr lang="en-US" sz="2400" b="1" i="1" dirty="0"/>
              <a:t>dead</a:t>
            </a:r>
            <a:r>
              <a:rPr lang="en-US" sz="2400" i="1" dirty="0"/>
              <a:t>, will never </a:t>
            </a:r>
            <a:r>
              <a:rPr lang="en-US" sz="2400" b="1" i="1" dirty="0"/>
              <a:t>die</a:t>
            </a:r>
            <a:r>
              <a:rPr lang="en-US" sz="2400" i="1" dirty="0"/>
              <a:t> again; </a:t>
            </a:r>
            <a:r>
              <a:rPr lang="en-US" sz="2400" b="1" i="1" dirty="0"/>
              <a:t>death</a:t>
            </a:r>
            <a:r>
              <a:rPr lang="en-US" sz="2400" i="1" dirty="0"/>
              <a:t> no longer has dominion over him. </a:t>
            </a:r>
            <a:r>
              <a:rPr lang="en-US" sz="2400" i="1" dirty="0" smtClean="0"/>
              <a:t>For </a:t>
            </a:r>
            <a:r>
              <a:rPr lang="en-US" sz="2400" i="1" dirty="0"/>
              <a:t>the </a:t>
            </a:r>
            <a:r>
              <a:rPr lang="en-US" sz="2400" b="1" i="1" dirty="0"/>
              <a:t>death</a:t>
            </a:r>
            <a:r>
              <a:rPr lang="en-US" sz="2400" i="1" dirty="0"/>
              <a:t> he </a:t>
            </a:r>
            <a:r>
              <a:rPr lang="en-US" sz="2400" b="1" i="1" dirty="0"/>
              <a:t>died</a:t>
            </a:r>
            <a:r>
              <a:rPr lang="en-US" sz="2400" i="1" dirty="0"/>
              <a:t> he </a:t>
            </a:r>
            <a:r>
              <a:rPr lang="en-US" sz="2400" b="1" i="1" dirty="0"/>
              <a:t>died</a:t>
            </a:r>
            <a:r>
              <a:rPr lang="en-US" sz="2400" i="1" dirty="0"/>
              <a:t> to sin, once for all, but the </a:t>
            </a:r>
            <a:r>
              <a:rPr lang="en-US" sz="2400" b="1" i="1" dirty="0"/>
              <a:t>life</a:t>
            </a:r>
            <a:r>
              <a:rPr lang="en-US" sz="2400" i="1" dirty="0"/>
              <a:t> he </a:t>
            </a:r>
            <a:r>
              <a:rPr lang="en-US" sz="2400" b="1" i="1" dirty="0"/>
              <a:t>lives</a:t>
            </a:r>
            <a:r>
              <a:rPr lang="en-US" sz="2400" i="1" dirty="0"/>
              <a:t> he </a:t>
            </a:r>
            <a:r>
              <a:rPr lang="en-US" sz="2400" b="1" i="1" dirty="0"/>
              <a:t>lives</a:t>
            </a:r>
            <a:r>
              <a:rPr lang="en-US" sz="2400" i="1" dirty="0"/>
              <a:t> to God. </a:t>
            </a:r>
            <a:r>
              <a:rPr lang="en-US" sz="2400" i="1" dirty="0" smtClean="0"/>
              <a:t>So </a:t>
            </a:r>
            <a:r>
              <a:rPr lang="en-US" sz="2400" i="1" dirty="0"/>
              <a:t>you also must consider yourselves </a:t>
            </a:r>
            <a:r>
              <a:rPr lang="en-US" sz="2400" b="1" i="1" dirty="0"/>
              <a:t>dead</a:t>
            </a:r>
            <a:r>
              <a:rPr lang="en-US" sz="2400" i="1" dirty="0"/>
              <a:t> to sin and </a:t>
            </a:r>
            <a:r>
              <a:rPr lang="en-US" sz="2400" b="1" i="1" dirty="0"/>
              <a:t>alive</a:t>
            </a:r>
            <a:r>
              <a:rPr lang="en-US" sz="2400" i="1" dirty="0"/>
              <a:t> to God in Christ Jesus</a:t>
            </a:r>
            <a:r>
              <a:rPr lang="en-US" sz="2400" dirty="0"/>
              <a:t>.” Romans </a:t>
            </a:r>
            <a:r>
              <a:rPr lang="en-US" sz="2400" dirty="0" smtClean="0"/>
              <a:t>6:9-11 </a:t>
            </a:r>
            <a:endParaRPr lang="en-US" sz="2400" dirty="0"/>
          </a:p>
          <a:p>
            <a:endParaRPr lang="en-US" sz="2000" dirty="0"/>
          </a:p>
        </p:txBody>
      </p:sp>
    </p:spTree>
    <p:extLst>
      <p:ext uri="{BB962C8B-B14F-4D97-AF65-F5344CB8AC3E}">
        <p14:creationId xmlns:p14="http://schemas.microsoft.com/office/powerpoint/2010/main" val="331965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Spirit in the believer</a:t>
            </a:r>
            <a:endParaRPr lang="en-US" dirty="0"/>
          </a:p>
        </p:txBody>
      </p:sp>
      <p:sp>
        <p:nvSpPr>
          <p:cNvPr id="3" name="Content Placeholder 2"/>
          <p:cNvSpPr>
            <a:spLocks noGrp="1"/>
          </p:cNvSpPr>
          <p:nvPr>
            <p:ph idx="1"/>
          </p:nvPr>
        </p:nvSpPr>
        <p:spPr>
          <a:xfrm>
            <a:off x="1154953" y="2456128"/>
            <a:ext cx="10314804" cy="4401872"/>
          </a:xfrm>
        </p:spPr>
        <p:txBody>
          <a:bodyPr>
            <a:noAutofit/>
          </a:bodyPr>
          <a:lstStyle/>
          <a:p>
            <a:r>
              <a:rPr lang="en-US" sz="2200" dirty="0" smtClean="0"/>
              <a:t>Believers have a new living human spirit and the indwelling Holy </a:t>
            </a:r>
            <a:r>
              <a:rPr lang="en-US" sz="2200" dirty="0" smtClean="0"/>
              <a:t>Spirit</a:t>
            </a:r>
            <a:endParaRPr lang="en-US" sz="2200" dirty="0"/>
          </a:p>
          <a:p>
            <a:pPr lvl="1"/>
            <a:r>
              <a:rPr lang="en-US" sz="2200" dirty="0"/>
              <a:t>“</a:t>
            </a:r>
            <a:r>
              <a:rPr lang="en-US" sz="2200" i="1" dirty="0"/>
              <a:t>Do you not know that you</a:t>
            </a:r>
            <a:r>
              <a:rPr lang="en-US" sz="2200" i="1" baseline="30000" dirty="0"/>
              <a:t> </a:t>
            </a:r>
            <a:r>
              <a:rPr lang="en-US" sz="2200" i="1" dirty="0"/>
              <a:t>are God's temple and that God's </a:t>
            </a:r>
            <a:r>
              <a:rPr lang="en-US" sz="2200" b="1" i="1" dirty="0"/>
              <a:t>Spirit </a:t>
            </a:r>
            <a:r>
              <a:rPr lang="en-US" sz="2200" i="1" dirty="0"/>
              <a:t>dwells </a:t>
            </a:r>
            <a:r>
              <a:rPr lang="en-US" sz="2200" b="1" i="1" dirty="0"/>
              <a:t>in you</a:t>
            </a:r>
            <a:r>
              <a:rPr lang="en-US" sz="2200" i="1" dirty="0"/>
              <a:t>?” </a:t>
            </a:r>
            <a:r>
              <a:rPr lang="en-US" sz="2200" dirty="0" smtClean="0"/>
              <a:t>(I Corinthians 3:16</a:t>
            </a:r>
            <a:r>
              <a:rPr lang="en-US" sz="2200" dirty="0" smtClean="0"/>
              <a:t>)</a:t>
            </a:r>
          </a:p>
          <a:p>
            <a:pPr lvl="1"/>
            <a:r>
              <a:rPr lang="en-US" sz="2200" baseline="30000" dirty="0"/>
              <a:t>“</a:t>
            </a:r>
            <a:r>
              <a:rPr lang="en-US" sz="2200" i="1" dirty="0"/>
              <a:t>If the Spirit of him who raised Jesus from the dead </a:t>
            </a:r>
            <a:r>
              <a:rPr lang="en-US" sz="2200" b="1" i="1" dirty="0"/>
              <a:t>dwells in you</a:t>
            </a:r>
            <a:r>
              <a:rPr lang="en-US" sz="2200" i="1" dirty="0"/>
              <a:t>, he who raised Christ Jesus from the dead will also give</a:t>
            </a:r>
            <a:r>
              <a:rPr lang="en-US" sz="2200" b="1" i="1" dirty="0"/>
              <a:t> life to your mortal bodies </a:t>
            </a:r>
            <a:r>
              <a:rPr lang="en-US" sz="2200" i="1" dirty="0"/>
              <a:t>through his </a:t>
            </a:r>
            <a:r>
              <a:rPr lang="en-US" sz="2200" b="1" i="1" dirty="0"/>
              <a:t>Spirit who dwells in you</a:t>
            </a:r>
            <a:r>
              <a:rPr lang="en-US" sz="2200" dirty="0"/>
              <a:t>.” Romans </a:t>
            </a:r>
            <a:r>
              <a:rPr lang="en-US" sz="2200" dirty="0" smtClean="0"/>
              <a:t>8:9-10</a:t>
            </a:r>
          </a:p>
          <a:p>
            <a:r>
              <a:rPr lang="en-US" sz="2200" dirty="0"/>
              <a:t>For believers the Holy Spirit in us is at war with our flesh </a:t>
            </a:r>
            <a:endParaRPr lang="en-US" sz="2200" dirty="0"/>
          </a:p>
          <a:p>
            <a:pPr lvl="1"/>
            <a:r>
              <a:rPr lang="en-US" sz="2200" dirty="0" smtClean="0"/>
              <a:t>“</a:t>
            </a:r>
            <a:r>
              <a:rPr lang="en-US" sz="2200" i="1" dirty="0"/>
              <a:t>For the desires of the </a:t>
            </a:r>
            <a:r>
              <a:rPr lang="en-US" sz="2200" b="1" i="1" dirty="0"/>
              <a:t>flesh</a:t>
            </a:r>
            <a:r>
              <a:rPr lang="en-US" sz="2200" i="1" dirty="0"/>
              <a:t> are against the </a:t>
            </a:r>
            <a:r>
              <a:rPr lang="en-US" sz="2200" b="1" i="1" dirty="0"/>
              <a:t>Spirit</a:t>
            </a:r>
            <a:r>
              <a:rPr lang="en-US" sz="2200" i="1" dirty="0"/>
              <a:t>, and the desires of the </a:t>
            </a:r>
            <a:r>
              <a:rPr lang="en-US" sz="2200" b="1" i="1" dirty="0"/>
              <a:t>Spirit</a:t>
            </a:r>
            <a:r>
              <a:rPr lang="en-US" sz="2200" i="1" dirty="0"/>
              <a:t> are against the </a:t>
            </a:r>
            <a:r>
              <a:rPr lang="en-US" sz="2200" b="1" i="1" dirty="0"/>
              <a:t>flesh</a:t>
            </a:r>
            <a:r>
              <a:rPr lang="en-US" sz="2200" i="1" dirty="0"/>
              <a:t>, for these are opposed to each other, to keep you from doing the things you want to do” </a:t>
            </a:r>
            <a:r>
              <a:rPr lang="en-US" sz="2200" dirty="0" smtClean="0"/>
              <a:t>Gal </a:t>
            </a:r>
            <a:r>
              <a:rPr lang="en-US" sz="2200" dirty="0" smtClean="0"/>
              <a:t>5:17</a:t>
            </a:r>
            <a:endParaRPr lang="en-US" sz="2200" dirty="0" smtClean="0"/>
          </a:p>
        </p:txBody>
      </p:sp>
    </p:spTree>
    <p:extLst>
      <p:ext uri="{BB962C8B-B14F-4D97-AF65-F5344CB8AC3E}">
        <p14:creationId xmlns:p14="http://schemas.microsoft.com/office/powerpoint/2010/main" val="2679681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Extra-Biblical theories </a:t>
            </a:r>
            <a:endParaRPr lang="en-US" dirty="0"/>
          </a:p>
        </p:txBody>
      </p:sp>
      <p:sp>
        <p:nvSpPr>
          <p:cNvPr id="3" name="Content Placeholder 2"/>
          <p:cNvSpPr>
            <a:spLocks noGrp="1"/>
          </p:cNvSpPr>
          <p:nvPr>
            <p:ph idx="1"/>
          </p:nvPr>
        </p:nvSpPr>
        <p:spPr>
          <a:xfrm>
            <a:off x="1154954" y="2603500"/>
            <a:ext cx="9600869" cy="4254500"/>
          </a:xfrm>
        </p:spPr>
        <p:txBody>
          <a:bodyPr>
            <a:normAutofit/>
          </a:bodyPr>
          <a:lstStyle/>
          <a:p>
            <a:pPr marL="0" indent="0">
              <a:buNone/>
            </a:pPr>
            <a:r>
              <a:rPr lang="en-US" sz="2200" b="1" dirty="0" smtClean="0"/>
              <a:t>(Not a part of this training: whether helpful or not…)</a:t>
            </a:r>
          </a:p>
          <a:p>
            <a:pPr marL="0" indent="0">
              <a:buNone/>
            </a:pPr>
            <a:r>
              <a:rPr lang="en-US" dirty="0" smtClean="0"/>
              <a:t>Other descriptive metaphors for how the inner man is comprised:</a:t>
            </a:r>
          </a:p>
          <a:p>
            <a:r>
              <a:rPr lang="en-US" dirty="0"/>
              <a:t>Psychology or New Age personality types:  Myer-Briggs or enneagram…</a:t>
            </a:r>
          </a:p>
          <a:p>
            <a:r>
              <a:rPr lang="en-US" dirty="0"/>
              <a:t>soul types - like ruler, teacher, helper,… </a:t>
            </a:r>
          </a:p>
          <a:p>
            <a:r>
              <a:rPr lang="en-US" dirty="0" smtClean="0"/>
              <a:t>pieces </a:t>
            </a:r>
            <a:r>
              <a:rPr lang="en-US" dirty="0"/>
              <a:t>of the soul – function, guardians, emotions (</a:t>
            </a:r>
            <a:r>
              <a:rPr lang="en-US" dirty="0" err="1"/>
              <a:t>HeartSync</a:t>
            </a:r>
            <a:r>
              <a:rPr lang="en-US" dirty="0"/>
              <a:t>)</a:t>
            </a:r>
          </a:p>
          <a:p>
            <a:r>
              <a:rPr lang="en-US" dirty="0" smtClean="0"/>
              <a:t>seven spirits – parts of the spirit</a:t>
            </a:r>
          </a:p>
          <a:p>
            <a:r>
              <a:rPr lang="en-US" dirty="0" smtClean="0"/>
              <a:t>metaphors from the tabernacle: will, heart, emotions, mind, …</a:t>
            </a:r>
          </a:p>
          <a:p>
            <a:endParaRPr lang="en-US" dirty="0" smtClean="0"/>
          </a:p>
          <a:p>
            <a:r>
              <a:rPr lang="en-US" sz="2200" dirty="0" smtClean="0"/>
              <a:t>We will only  use Biblical language of  body, soul, and spirit </a:t>
            </a:r>
          </a:p>
        </p:txBody>
      </p:sp>
    </p:spTree>
    <p:extLst>
      <p:ext uri="{BB962C8B-B14F-4D97-AF65-F5344CB8AC3E}">
        <p14:creationId xmlns:p14="http://schemas.microsoft.com/office/powerpoint/2010/main" val="1747491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06675" y="3337640"/>
            <a:ext cx="9052737" cy="707886"/>
          </a:xfrm>
          <a:prstGeom prst="rect">
            <a:avLst/>
          </a:prstGeom>
        </p:spPr>
        <p:txBody>
          <a:bodyPr wrap="square">
            <a:spAutoFit/>
          </a:bodyPr>
          <a:lstStyle/>
          <a:p>
            <a:r>
              <a:rPr lang="en-US" sz="4000" b="1" dirty="0"/>
              <a:t>Demonization and Oppression</a:t>
            </a:r>
          </a:p>
        </p:txBody>
      </p:sp>
    </p:spTree>
    <p:extLst>
      <p:ext uri="{BB962C8B-B14F-4D97-AF65-F5344CB8AC3E}">
        <p14:creationId xmlns:p14="http://schemas.microsoft.com/office/powerpoint/2010/main" val="1947424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Demonized or oppressed</a:t>
            </a:r>
            <a:endParaRPr lang="en-US" dirty="0"/>
          </a:p>
        </p:txBody>
      </p:sp>
      <p:sp>
        <p:nvSpPr>
          <p:cNvPr id="3" name="Content Placeholder 2"/>
          <p:cNvSpPr>
            <a:spLocks noGrp="1"/>
          </p:cNvSpPr>
          <p:nvPr>
            <p:ph idx="1"/>
          </p:nvPr>
        </p:nvSpPr>
        <p:spPr>
          <a:xfrm>
            <a:off x="967139" y="2340969"/>
            <a:ext cx="9946025" cy="3416300"/>
          </a:xfrm>
        </p:spPr>
        <p:txBody>
          <a:bodyPr>
            <a:noAutofit/>
          </a:bodyPr>
          <a:lstStyle/>
          <a:p>
            <a:r>
              <a:rPr lang="en-US" sz="2200" dirty="0" smtClean="0"/>
              <a:t>Possessed:</a:t>
            </a:r>
            <a:endParaRPr lang="en-US" sz="2200" dirty="0" smtClean="0"/>
          </a:p>
          <a:p>
            <a:pPr lvl="1"/>
            <a:r>
              <a:rPr lang="en-US" sz="2200" dirty="0" smtClean="0"/>
              <a:t>is </a:t>
            </a:r>
            <a:r>
              <a:rPr lang="en-US" sz="2200" dirty="0" smtClean="0"/>
              <a:t>a poor </a:t>
            </a:r>
            <a:r>
              <a:rPr lang="en-US" sz="2200" dirty="0" smtClean="0"/>
              <a:t>Bible translation </a:t>
            </a:r>
          </a:p>
          <a:p>
            <a:pPr lvl="1"/>
            <a:r>
              <a:rPr lang="en-US" sz="2200" dirty="0" smtClean="0"/>
              <a:t>gives </a:t>
            </a:r>
            <a:r>
              <a:rPr lang="en-US" sz="2200" dirty="0" smtClean="0"/>
              <a:t>a connotation that evil has complete control over a person all the </a:t>
            </a:r>
            <a:r>
              <a:rPr lang="en-US" sz="2200" dirty="0" smtClean="0"/>
              <a:t>time</a:t>
            </a:r>
            <a:endParaRPr lang="en-US" sz="2200" dirty="0" smtClean="0"/>
          </a:p>
          <a:p>
            <a:r>
              <a:rPr lang="en-US" sz="2200" dirty="0" smtClean="0"/>
              <a:t>Demonized, oppressed, tormented, had a demon…</a:t>
            </a:r>
          </a:p>
          <a:p>
            <a:pPr lvl="1"/>
            <a:r>
              <a:rPr lang="en-US" sz="2200" dirty="0" smtClean="0"/>
              <a:t>used </a:t>
            </a:r>
            <a:r>
              <a:rPr lang="en-US" sz="2200" dirty="0" smtClean="0"/>
              <a:t>by newer </a:t>
            </a:r>
            <a:r>
              <a:rPr lang="en-US" sz="2200" dirty="0" smtClean="0"/>
              <a:t>Bible translations</a:t>
            </a:r>
          </a:p>
          <a:p>
            <a:pPr lvl="1"/>
            <a:r>
              <a:rPr lang="en-US" sz="2200" dirty="0" smtClean="0"/>
              <a:t>attribute </a:t>
            </a:r>
            <a:r>
              <a:rPr lang="en-US" sz="2200" dirty="0" smtClean="0"/>
              <a:t>less power to the forces of darkness</a:t>
            </a:r>
            <a:r>
              <a:rPr lang="en-US" sz="2200" dirty="0" smtClean="0"/>
              <a:t>.</a:t>
            </a:r>
            <a:endParaRPr lang="en-US" sz="2200" dirty="0" smtClean="0"/>
          </a:p>
          <a:p>
            <a:r>
              <a:rPr lang="en-US" sz="2200" dirty="0" smtClean="0"/>
              <a:t>This child was mute but not constantly seizing: “</a:t>
            </a:r>
            <a:r>
              <a:rPr lang="en-US" sz="2200" i="1" dirty="0" smtClean="0"/>
              <a:t>Teacher [Jesus], </a:t>
            </a:r>
            <a:r>
              <a:rPr lang="en-US" sz="2200" i="1" dirty="0"/>
              <a:t>I brought my son to you, for he has a spirit that makes him mute. </a:t>
            </a:r>
            <a:r>
              <a:rPr lang="en-US" sz="2200" i="1" dirty="0" smtClean="0"/>
              <a:t>And </a:t>
            </a:r>
            <a:r>
              <a:rPr lang="en-US" sz="2200" b="1" i="1" dirty="0"/>
              <a:t>whenever</a:t>
            </a:r>
            <a:r>
              <a:rPr lang="en-US" sz="2200" i="1" dirty="0"/>
              <a:t> it </a:t>
            </a:r>
            <a:r>
              <a:rPr lang="en-US" sz="2200" b="1" i="1" dirty="0"/>
              <a:t>seizes</a:t>
            </a:r>
            <a:r>
              <a:rPr lang="en-US" sz="2200" i="1" dirty="0"/>
              <a:t> him, it throws him down, and he foams and grinds his teeth and becomes </a:t>
            </a:r>
            <a:r>
              <a:rPr lang="en-US" sz="2200" i="1" dirty="0" smtClean="0"/>
              <a:t>rigid</a:t>
            </a:r>
            <a:r>
              <a:rPr lang="en-US" sz="2200" dirty="0" smtClean="0"/>
              <a:t>.” Mark 9:17-18</a:t>
            </a:r>
            <a:endParaRPr lang="en-US" sz="2200" b="1" dirty="0" smtClean="0"/>
          </a:p>
          <a:p>
            <a:endParaRPr lang="en-US" sz="2000" dirty="0" smtClean="0"/>
          </a:p>
          <a:p>
            <a:endParaRPr lang="en-US" sz="2000" dirty="0"/>
          </a:p>
        </p:txBody>
      </p:sp>
    </p:spTree>
    <p:extLst>
      <p:ext uri="{BB962C8B-B14F-4D97-AF65-F5344CB8AC3E}">
        <p14:creationId xmlns:p14="http://schemas.microsoft.com/office/powerpoint/2010/main" val="2201402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Demonized man</a:t>
            </a:r>
            <a:endParaRPr lang="en-US" dirty="0"/>
          </a:p>
        </p:txBody>
      </p:sp>
      <p:sp>
        <p:nvSpPr>
          <p:cNvPr id="3" name="Content Placeholder 2"/>
          <p:cNvSpPr>
            <a:spLocks noGrp="1"/>
          </p:cNvSpPr>
          <p:nvPr>
            <p:ph idx="1"/>
          </p:nvPr>
        </p:nvSpPr>
        <p:spPr>
          <a:xfrm>
            <a:off x="1154955" y="2603500"/>
            <a:ext cx="9471004" cy="3416300"/>
          </a:xfrm>
        </p:spPr>
        <p:txBody>
          <a:bodyPr>
            <a:noAutofit/>
          </a:bodyPr>
          <a:lstStyle/>
          <a:p>
            <a:r>
              <a:rPr lang="en-US" sz="2000" dirty="0" smtClean="0"/>
              <a:t>This demonized man still had the power to come to Jesus…</a:t>
            </a:r>
          </a:p>
          <a:p>
            <a:r>
              <a:rPr lang="en-US" sz="2000" dirty="0" smtClean="0"/>
              <a:t>[In </a:t>
            </a:r>
            <a:r>
              <a:rPr lang="en-US" sz="2000" dirty="0" smtClean="0"/>
              <a:t>the country </a:t>
            </a:r>
            <a:r>
              <a:rPr lang="en-US" sz="2000" dirty="0"/>
              <a:t>of the </a:t>
            </a:r>
            <a:r>
              <a:rPr lang="en-US" sz="2000" dirty="0" err="1" smtClean="0"/>
              <a:t>Gerasenes</a:t>
            </a:r>
            <a:r>
              <a:rPr lang="en-US" sz="2000" dirty="0" smtClean="0"/>
              <a:t>]</a:t>
            </a:r>
            <a:r>
              <a:rPr lang="en-US" sz="2000" baseline="30000" dirty="0" smtClean="0"/>
              <a:t> </a:t>
            </a:r>
            <a:r>
              <a:rPr lang="en-US" sz="2000" baseline="30000" dirty="0"/>
              <a:t> </a:t>
            </a:r>
            <a:r>
              <a:rPr lang="en-US" sz="2000" baseline="30000" dirty="0" smtClean="0"/>
              <a:t>”</a:t>
            </a:r>
            <a:r>
              <a:rPr lang="en-US" sz="2000" i="1" dirty="0" smtClean="0"/>
              <a:t>And </a:t>
            </a:r>
            <a:r>
              <a:rPr lang="en-US" sz="2000" i="1" dirty="0"/>
              <a:t>when </a:t>
            </a:r>
            <a:r>
              <a:rPr lang="en-US" sz="2000" i="1" dirty="0" smtClean="0"/>
              <a:t>Jesus had </a:t>
            </a:r>
            <a:r>
              <a:rPr lang="en-US" sz="2000" i="1" dirty="0"/>
              <a:t>stepped out of the boat, immediately there met him out of the tombs a man with an unclean spirit. </a:t>
            </a:r>
            <a:r>
              <a:rPr lang="en-US" sz="2000" i="1" dirty="0" smtClean="0"/>
              <a:t>…And </a:t>
            </a:r>
            <a:r>
              <a:rPr lang="en-US" sz="2000" i="1" dirty="0"/>
              <a:t>no one could bind him anymore, not even with a chain, </a:t>
            </a:r>
            <a:r>
              <a:rPr lang="en-US" sz="2000" i="1" dirty="0" smtClean="0"/>
              <a:t>… always </a:t>
            </a:r>
            <a:r>
              <a:rPr lang="en-US" sz="2000" i="1" dirty="0"/>
              <a:t>crying out and cutting himself with stones. </a:t>
            </a:r>
            <a:r>
              <a:rPr lang="en-US" sz="2000" i="1" baseline="30000" dirty="0"/>
              <a:t> </a:t>
            </a:r>
            <a:r>
              <a:rPr lang="en-US" sz="2000" i="1" dirty="0"/>
              <a:t>And when he saw Jesus from afar, </a:t>
            </a:r>
            <a:r>
              <a:rPr lang="en-US" sz="2000" b="1" i="1" dirty="0"/>
              <a:t>he ran and fell down before </a:t>
            </a:r>
            <a:r>
              <a:rPr lang="en-US" sz="2000" b="1" i="1" dirty="0" smtClean="0"/>
              <a:t>him</a:t>
            </a:r>
            <a:r>
              <a:rPr lang="en-US" sz="2000" i="1" dirty="0" smtClean="0"/>
              <a:t>… And </a:t>
            </a:r>
            <a:r>
              <a:rPr lang="en-US" sz="2000" i="1" dirty="0"/>
              <a:t>Jesus asked him, “What is your name?” He replied, “My name is Legion, for we are many.” </a:t>
            </a:r>
            <a:r>
              <a:rPr lang="en-US" sz="2000" i="1" dirty="0" smtClean="0"/>
              <a:t>… they </a:t>
            </a:r>
            <a:r>
              <a:rPr lang="en-US" sz="2000" i="1" dirty="0"/>
              <a:t>begged him, saying, “Send us to the pigs; let us enter them.” </a:t>
            </a:r>
            <a:r>
              <a:rPr lang="en-US" sz="2000" i="1" baseline="30000" dirty="0"/>
              <a:t> </a:t>
            </a:r>
            <a:r>
              <a:rPr lang="en-US" sz="2000" i="1" dirty="0"/>
              <a:t>So he gave them permission. And the unclean spirits came out and entered the pigs; and the herd, numbering about two thousand, rushed down the steep bank into the sea and drowned in the sea</a:t>
            </a:r>
            <a:r>
              <a:rPr lang="en-US" sz="2000" i="1" dirty="0" smtClean="0"/>
              <a:t>.” </a:t>
            </a:r>
            <a:r>
              <a:rPr lang="en-US" sz="2000" dirty="0" smtClean="0"/>
              <a:t>Mark </a:t>
            </a:r>
            <a:r>
              <a:rPr lang="en-US" sz="2000" dirty="0"/>
              <a:t>5:1-13</a:t>
            </a:r>
          </a:p>
        </p:txBody>
      </p:sp>
    </p:spTree>
    <p:extLst>
      <p:ext uri="{BB962C8B-B14F-4D97-AF65-F5344CB8AC3E}">
        <p14:creationId xmlns:p14="http://schemas.microsoft.com/office/powerpoint/2010/main" val="3901719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Oppression</a:t>
            </a:r>
            <a:endParaRPr lang="en-US" dirty="0"/>
          </a:p>
        </p:txBody>
      </p:sp>
      <p:sp>
        <p:nvSpPr>
          <p:cNvPr id="3" name="Content Placeholder 2"/>
          <p:cNvSpPr>
            <a:spLocks noGrp="1"/>
          </p:cNvSpPr>
          <p:nvPr>
            <p:ph idx="1"/>
          </p:nvPr>
        </p:nvSpPr>
        <p:spPr/>
        <p:txBody>
          <a:bodyPr>
            <a:normAutofit/>
          </a:bodyPr>
          <a:lstStyle/>
          <a:p>
            <a:r>
              <a:rPr lang="en-US" sz="2200" i="1" baseline="30000" dirty="0"/>
              <a:t> </a:t>
            </a:r>
            <a:r>
              <a:rPr lang="en-US" sz="2200" i="1" dirty="0" smtClean="0"/>
              <a:t>”That </a:t>
            </a:r>
            <a:r>
              <a:rPr lang="en-US" sz="2200" i="1" dirty="0"/>
              <a:t>evening they brought to </a:t>
            </a:r>
            <a:r>
              <a:rPr lang="en-US" sz="2200" i="1" dirty="0" smtClean="0"/>
              <a:t>him [Jesus] </a:t>
            </a:r>
            <a:r>
              <a:rPr lang="en-US" sz="2200" b="1" i="1" dirty="0"/>
              <a:t>many </a:t>
            </a:r>
            <a:r>
              <a:rPr lang="en-US" sz="2200" i="1" dirty="0"/>
              <a:t>who were </a:t>
            </a:r>
            <a:r>
              <a:rPr lang="en-US" sz="2200" b="1" i="1" dirty="0"/>
              <a:t>oppressed</a:t>
            </a:r>
            <a:r>
              <a:rPr lang="en-US" sz="2200" i="1" dirty="0"/>
              <a:t> by demons, and he cast out the spirits with </a:t>
            </a:r>
            <a:r>
              <a:rPr lang="en-US" sz="2200" b="1" i="1" dirty="0"/>
              <a:t>a word</a:t>
            </a:r>
            <a:r>
              <a:rPr lang="en-US" sz="2200" i="1" dirty="0"/>
              <a:t> and healed all who were sick</a:t>
            </a:r>
            <a:r>
              <a:rPr lang="en-US" sz="2200" i="1" dirty="0" smtClean="0"/>
              <a:t>.” </a:t>
            </a:r>
            <a:r>
              <a:rPr lang="en-US" sz="2200" dirty="0" smtClean="0"/>
              <a:t>Matthew 8:26</a:t>
            </a:r>
          </a:p>
          <a:p>
            <a:endParaRPr lang="en-US" sz="2200" dirty="0"/>
          </a:p>
          <a:p>
            <a:r>
              <a:rPr lang="en-US" sz="2200" dirty="0"/>
              <a:t>“</a:t>
            </a:r>
            <a:r>
              <a:rPr lang="en-US" sz="2200" i="1" dirty="0"/>
              <a:t>So </a:t>
            </a:r>
            <a:r>
              <a:rPr lang="en-US" sz="2200" i="1" dirty="0" smtClean="0"/>
              <a:t>his [Jesus] </a:t>
            </a:r>
            <a:r>
              <a:rPr lang="en-US" sz="2200" i="1" dirty="0"/>
              <a:t>fame spread throughout all Syria, and they brought him all the sick, those afflicted with various diseases and pains, those </a:t>
            </a:r>
            <a:r>
              <a:rPr lang="en-US" sz="2200" b="1" i="1" dirty="0"/>
              <a:t>oppressed</a:t>
            </a:r>
            <a:r>
              <a:rPr lang="en-US" sz="2200" i="1" dirty="0"/>
              <a:t> by demons, those having seizures, and paralytics, and he healed them</a:t>
            </a:r>
            <a:r>
              <a:rPr lang="en-US" sz="2200" i="1" dirty="0" smtClean="0"/>
              <a:t>.</a:t>
            </a:r>
            <a:r>
              <a:rPr lang="en-US" sz="2200" dirty="0" smtClean="0"/>
              <a:t>” Matt 4:24</a:t>
            </a:r>
            <a:endParaRPr lang="en-US" sz="2200" dirty="0"/>
          </a:p>
          <a:p>
            <a:endParaRPr lang="en-US" sz="2200" dirty="0"/>
          </a:p>
        </p:txBody>
      </p:sp>
    </p:spTree>
    <p:extLst>
      <p:ext uri="{BB962C8B-B14F-4D97-AF65-F5344CB8AC3E}">
        <p14:creationId xmlns:p14="http://schemas.microsoft.com/office/powerpoint/2010/main" val="3652980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Saul</a:t>
            </a:r>
            <a:endParaRPr lang="en-US" dirty="0"/>
          </a:p>
        </p:txBody>
      </p:sp>
      <p:sp>
        <p:nvSpPr>
          <p:cNvPr id="3" name="Content Placeholder 2"/>
          <p:cNvSpPr>
            <a:spLocks noGrp="1"/>
          </p:cNvSpPr>
          <p:nvPr>
            <p:ph idx="1"/>
          </p:nvPr>
        </p:nvSpPr>
        <p:spPr>
          <a:xfrm>
            <a:off x="1154954" y="2603499"/>
            <a:ext cx="9670889" cy="3993243"/>
          </a:xfrm>
        </p:spPr>
        <p:txBody>
          <a:bodyPr>
            <a:noAutofit/>
          </a:bodyPr>
          <a:lstStyle/>
          <a:p>
            <a:r>
              <a:rPr lang="en-US" sz="2200" dirty="0" smtClean="0"/>
              <a:t>Regarding King Saul: “</a:t>
            </a:r>
            <a:r>
              <a:rPr lang="en-US" sz="2200" i="1" dirty="0" smtClean="0"/>
              <a:t>Now </a:t>
            </a:r>
            <a:r>
              <a:rPr lang="en-US" sz="2200" i="1" dirty="0"/>
              <a:t>the Spirit of the </a:t>
            </a:r>
            <a:r>
              <a:rPr lang="en-US" sz="2200" i="1" cap="small" dirty="0"/>
              <a:t>Lord</a:t>
            </a:r>
            <a:r>
              <a:rPr lang="en-US" sz="2200" i="1" dirty="0"/>
              <a:t> departed from Saul, and a </a:t>
            </a:r>
            <a:r>
              <a:rPr lang="en-US" sz="2200" b="1" i="1" dirty="0"/>
              <a:t>harmful spirit from the </a:t>
            </a:r>
            <a:r>
              <a:rPr lang="en-US" sz="2200" b="1" i="1" cap="small" dirty="0"/>
              <a:t>Lord</a:t>
            </a:r>
            <a:r>
              <a:rPr lang="en-US" sz="2200" b="1" i="1" dirty="0"/>
              <a:t> tormented him</a:t>
            </a:r>
            <a:r>
              <a:rPr lang="en-US" sz="2200" i="1" dirty="0"/>
              <a:t>. </a:t>
            </a:r>
            <a:r>
              <a:rPr lang="en-US" sz="2200" i="1" dirty="0" smtClean="0"/>
              <a:t>And </a:t>
            </a:r>
            <a:r>
              <a:rPr lang="en-US" sz="2200" i="1" dirty="0"/>
              <a:t>Saul's servants said to him, </a:t>
            </a:r>
            <a:r>
              <a:rPr lang="en-US" sz="2200" i="1" dirty="0" smtClean="0"/>
              <a:t>‘Behold </a:t>
            </a:r>
            <a:r>
              <a:rPr lang="en-US" sz="2200" i="1" dirty="0"/>
              <a:t>now, a harmful spirit from God is tormenting you. </a:t>
            </a:r>
            <a:r>
              <a:rPr lang="en-US" sz="2200" i="1" dirty="0" smtClean="0"/>
              <a:t>Let </a:t>
            </a:r>
            <a:r>
              <a:rPr lang="en-US" sz="2200" i="1" dirty="0"/>
              <a:t>our lord now command your servants who are before you to seek out a man who is skillful in playing the lyre, and when the harmful spirit from God is upon you, he will play it, and you will be well</a:t>
            </a:r>
            <a:r>
              <a:rPr lang="en-US" sz="2200" i="1" dirty="0" smtClean="0"/>
              <a:t>.’</a:t>
            </a:r>
            <a:r>
              <a:rPr lang="en-US" sz="2200" dirty="0" smtClean="0"/>
              <a:t>… “</a:t>
            </a:r>
            <a:r>
              <a:rPr lang="en-US" sz="2200" i="1" dirty="0" smtClean="0"/>
              <a:t>Behold</a:t>
            </a:r>
            <a:r>
              <a:rPr lang="en-US" sz="2200" i="1" dirty="0"/>
              <a:t>, </a:t>
            </a:r>
            <a:r>
              <a:rPr lang="en-US" sz="2200" i="1" dirty="0" smtClean="0"/>
              <a:t>[David], </a:t>
            </a:r>
            <a:r>
              <a:rPr lang="en-US" sz="2200" i="1" dirty="0"/>
              <a:t>who is skillful in playing, a man of valor, a man of war, prudent in speech, and a </a:t>
            </a:r>
            <a:r>
              <a:rPr lang="en-US" sz="2200" b="1" i="1" dirty="0"/>
              <a:t>man of good presence, and the </a:t>
            </a:r>
            <a:r>
              <a:rPr lang="en-US" sz="2200" b="1" i="1" cap="small" dirty="0"/>
              <a:t>Lord</a:t>
            </a:r>
            <a:r>
              <a:rPr lang="en-US" sz="2200" b="1" i="1" dirty="0"/>
              <a:t> is with </a:t>
            </a:r>
            <a:r>
              <a:rPr lang="en-US" sz="2200" b="1" i="1" dirty="0" smtClean="0"/>
              <a:t>him</a:t>
            </a:r>
            <a:r>
              <a:rPr lang="en-US" sz="2200" i="1" dirty="0" smtClean="0"/>
              <a:t>. … And </a:t>
            </a:r>
            <a:r>
              <a:rPr lang="en-US" sz="2200" i="1" dirty="0"/>
              <a:t>whenever the harmful spirit from God was upon Saul, David took the lyre and played it with his hand. So Saul was refreshed and was well, and the harmful spirit departed from him</a:t>
            </a:r>
            <a:r>
              <a:rPr lang="en-US" sz="2200" dirty="0" smtClean="0"/>
              <a:t>.” I Sam </a:t>
            </a:r>
            <a:r>
              <a:rPr lang="en-US" sz="2200" dirty="0" smtClean="0"/>
              <a:t>14:16-23</a:t>
            </a:r>
            <a:endParaRPr lang="en-US" sz="2200" dirty="0"/>
          </a:p>
        </p:txBody>
      </p:sp>
    </p:spTree>
    <p:extLst>
      <p:ext uri="{BB962C8B-B14F-4D97-AF65-F5344CB8AC3E}">
        <p14:creationId xmlns:p14="http://schemas.microsoft.com/office/powerpoint/2010/main" val="4024994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Demonized girl</a:t>
            </a:r>
            <a:endParaRPr lang="en-US" dirty="0"/>
          </a:p>
        </p:txBody>
      </p:sp>
      <p:sp>
        <p:nvSpPr>
          <p:cNvPr id="3" name="Content Placeholder 2"/>
          <p:cNvSpPr>
            <a:spLocks noGrp="1"/>
          </p:cNvSpPr>
          <p:nvPr>
            <p:ph idx="1"/>
          </p:nvPr>
        </p:nvSpPr>
        <p:spPr>
          <a:xfrm>
            <a:off x="1154953" y="2484231"/>
            <a:ext cx="9281132" cy="3416300"/>
          </a:xfrm>
        </p:spPr>
        <p:txBody>
          <a:bodyPr>
            <a:noAutofit/>
          </a:bodyPr>
          <a:lstStyle/>
          <a:p>
            <a:r>
              <a:rPr lang="en-US" sz="2200" dirty="0" smtClean="0"/>
              <a:t>What does it look like to be demonized? She is declaring </a:t>
            </a:r>
            <a:r>
              <a:rPr lang="en-US" sz="2200" dirty="0" smtClean="0"/>
              <a:t>truth but it “greatly annoyed” Paul.</a:t>
            </a:r>
            <a:endParaRPr lang="en-US" sz="2200" dirty="0" smtClean="0"/>
          </a:p>
          <a:p>
            <a:r>
              <a:rPr lang="en-US" sz="2200" dirty="0" smtClean="0"/>
              <a:t>“</a:t>
            </a:r>
            <a:r>
              <a:rPr lang="en-US" sz="2200" i="1" dirty="0" smtClean="0"/>
              <a:t>As </a:t>
            </a:r>
            <a:r>
              <a:rPr lang="en-US" sz="2200" i="1" dirty="0"/>
              <a:t>we were going to the place of prayer, we were met by a slave girl who had a </a:t>
            </a:r>
            <a:r>
              <a:rPr lang="en-US" sz="2200" b="1" i="1" dirty="0"/>
              <a:t>spirit of divination </a:t>
            </a:r>
            <a:r>
              <a:rPr lang="en-US" sz="2200" i="1" dirty="0"/>
              <a:t>and brought her owners much gain by fortune-telling. </a:t>
            </a:r>
            <a:r>
              <a:rPr lang="en-US" sz="2200" i="1" dirty="0" smtClean="0"/>
              <a:t>She </a:t>
            </a:r>
            <a:r>
              <a:rPr lang="en-US" sz="2200" i="1" dirty="0"/>
              <a:t>followed Paul and us, crying out, “</a:t>
            </a:r>
            <a:r>
              <a:rPr lang="en-US" sz="2200" b="1" i="1" dirty="0"/>
              <a:t>These men are servants of the Most High God, who proclaim to you the way of salvation</a:t>
            </a:r>
            <a:r>
              <a:rPr lang="en-US" sz="2200" i="1" dirty="0"/>
              <a:t>.” </a:t>
            </a:r>
            <a:r>
              <a:rPr lang="en-US" sz="2200" i="1" dirty="0" smtClean="0"/>
              <a:t>And </a:t>
            </a:r>
            <a:r>
              <a:rPr lang="en-US" sz="2200" i="1" dirty="0"/>
              <a:t>this she kept doing for many days. Paul, having become </a:t>
            </a:r>
            <a:r>
              <a:rPr lang="en-US" sz="2200" b="1" i="1" dirty="0"/>
              <a:t>greatly annoyed</a:t>
            </a:r>
            <a:r>
              <a:rPr lang="en-US" sz="2200" i="1" dirty="0"/>
              <a:t>, turned and said to the spirit, “I command you in the name of Jesus Christ to come out of her.” And it came out that very hour</a:t>
            </a:r>
            <a:r>
              <a:rPr lang="en-US" sz="2200" i="1" dirty="0" smtClean="0"/>
              <a:t>.</a:t>
            </a:r>
            <a:r>
              <a:rPr lang="en-US" sz="2200" i="1" baseline="30000" dirty="0"/>
              <a:t> </a:t>
            </a:r>
            <a:r>
              <a:rPr lang="en-US" sz="2200" i="1" dirty="0"/>
              <a:t>But when her owners saw that their hope of gain was gone, they seized Paul and </a:t>
            </a:r>
            <a:r>
              <a:rPr lang="en-US" sz="2200" i="1" dirty="0" smtClean="0"/>
              <a:t>Silas</a:t>
            </a:r>
            <a:r>
              <a:rPr lang="en-US" sz="2200" dirty="0" smtClean="0"/>
              <a:t>” Acts 16:16-19</a:t>
            </a:r>
            <a:endParaRPr lang="en-US" sz="2200" dirty="0"/>
          </a:p>
        </p:txBody>
      </p:sp>
    </p:spTree>
    <p:extLst>
      <p:ext uri="{BB962C8B-B14F-4D97-AF65-F5344CB8AC3E}">
        <p14:creationId xmlns:p14="http://schemas.microsoft.com/office/powerpoint/2010/main" val="1849202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154953" y="2510194"/>
            <a:ext cx="8754156" cy="4161194"/>
          </a:xfrm>
        </p:spPr>
        <p:txBody>
          <a:bodyPr>
            <a:normAutofit/>
          </a:bodyPr>
          <a:lstStyle/>
          <a:p>
            <a:r>
              <a:rPr lang="en-US" sz="2000" dirty="0" smtClean="0"/>
              <a:t>The inner man</a:t>
            </a:r>
          </a:p>
          <a:p>
            <a:pPr lvl="1"/>
            <a:r>
              <a:rPr lang="en-US" sz="2000" dirty="0" smtClean="0"/>
              <a:t>Biblical terms: body, soul, spirit  </a:t>
            </a:r>
            <a:br>
              <a:rPr lang="en-US" sz="2000" dirty="0" smtClean="0"/>
            </a:br>
            <a:r>
              <a:rPr lang="en-US" sz="2000" dirty="0" smtClean="0"/>
              <a:t>         (extra-Biblical terminology will not be covered)</a:t>
            </a:r>
          </a:p>
          <a:p>
            <a:pPr lvl="1"/>
            <a:r>
              <a:rPr lang="en-US" sz="2000" dirty="0" smtClean="0"/>
              <a:t>Flesh versus spirit </a:t>
            </a:r>
          </a:p>
          <a:p>
            <a:pPr lvl="1"/>
            <a:r>
              <a:rPr lang="en-US" sz="2000" dirty="0" smtClean="0"/>
              <a:t>Our new spirit and the Holy Spirit</a:t>
            </a:r>
          </a:p>
          <a:p>
            <a:endParaRPr lang="en-US" sz="2000" dirty="0" smtClean="0"/>
          </a:p>
          <a:p>
            <a:r>
              <a:rPr lang="en-US" sz="2000" dirty="0" smtClean="0"/>
              <a:t>Deliverance</a:t>
            </a:r>
            <a:endParaRPr lang="en-US" sz="2000" dirty="0"/>
          </a:p>
          <a:p>
            <a:pPr lvl="1"/>
            <a:r>
              <a:rPr lang="en-US" sz="2000" dirty="0" smtClean="0"/>
              <a:t>Demonization and oppression</a:t>
            </a:r>
          </a:p>
          <a:p>
            <a:pPr lvl="1"/>
            <a:r>
              <a:rPr lang="en-US" sz="2000" dirty="0" smtClean="0"/>
              <a:t>Biblical examples</a:t>
            </a:r>
          </a:p>
          <a:p>
            <a:pPr lvl="1"/>
            <a:r>
              <a:rPr lang="en-US" sz="2000" dirty="0" smtClean="0"/>
              <a:t>Rebuking evil</a:t>
            </a:r>
          </a:p>
          <a:p>
            <a:pPr lvl="1"/>
            <a:endParaRPr lang="en-US" dirty="0"/>
          </a:p>
        </p:txBody>
      </p:sp>
    </p:spTree>
    <p:extLst>
      <p:ext uri="{BB962C8B-B14F-4D97-AF65-F5344CB8AC3E}">
        <p14:creationId xmlns:p14="http://schemas.microsoft.com/office/powerpoint/2010/main" val="2366756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oppression</a:t>
            </a:r>
            <a:endParaRPr lang="en-US" dirty="0"/>
          </a:p>
        </p:txBody>
      </p:sp>
      <p:sp>
        <p:nvSpPr>
          <p:cNvPr id="3" name="Content Placeholder 2"/>
          <p:cNvSpPr>
            <a:spLocks noGrp="1"/>
          </p:cNvSpPr>
          <p:nvPr>
            <p:ph idx="1"/>
          </p:nvPr>
        </p:nvSpPr>
        <p:spPr>
          <a:xfrm>
            <a:off x="1154954" y="2603500"/>
            <a:ext cx="9104923" cy="4254500"/>
          </a:xfrm>
        </p:spPr>
        <p:txBody>
          <a:bodyPr>
            <a:normAutofit fontScale="92500" lnSpcReduction="10000"/>
          </a:bodyPr>
          <a:lstStyle/>
          <a:p>
            <a:pPr marL="0" indent="0">
              <a:buNone/>
            </a:pPr>
            <a:r>
              <a:rPr lang="en-US" sz="2200" dirty="0" smtClean="0"/>
              <a:t>Can a Christian be </a:t>
            </a:r>
            <a:r>
              <a:rPr lang="en-US" sz="2200" b="1" dirty="0" smtClean="0"/>
              <a:t>possessed </a:t>
            </a:r>
            <a:r>
              <a:rPr lang="en-US" sz="2200" dirty="0" smtClean="0"/>
              <a:t>or</a:t>
            </a:r>
            <a:r>
              <a:rPr lang="en-US" sz="2200" b="1" dirty="0" smtClean="0"/>
              <a:t> oppressed </a:t>
            </a:r>
            <a:r>
              <a:rPr lang="en-US" sz="2200" dirty="0" smtClean="0"/>
              <a:t>or</a:t>
            </a:r>
            <a:r>
              <a:rPr lang="en-US" sz="2200" b="1" dirty="0" smtClean="0"/>
              <a:t> demonized</a:t>
            </a:r>
            <a:r>
              <a:rPr lang="en-US" sz="2200" dirty="0" smtClean="0"/>
              <a:t>?</a:t>
            </a:r>
          </a:p>
          <a:p>
            <a:r>
              <a:rPr lang="en-US" sz="2200" dirty="0" smtClean="0"/>
              <a:t>The Bible does not explicitly say either way</a:t>
            </a:r>
          </a:p>
          <a:p>
            <a:r>
              <a:rPr lang="en-US" sz="2200" dirty="0" smtClean="0"/>
              <a:t>Christians have a new spirit and the indwelling Holy Spirit. But the soul and body are still being </a:t>
            </a:r>
            <a:r>
              <a:rPr lang="en-US" sz="2200" b="1" dirty="0" smtClean="0"/>
              <a:t>sanctified</a:t>
            </a:r>
            <a:r>
              <a:rPr lang="en-US" sz="2200" dirty="0" smtClean="0"/>
              <a:t> and can be afflicted at times with disease (and we can infer also demons)</a:t>
            </a:r>
          </a:p>
          <a:p>
            <a:r>
              <a:rPr lang="en-US" sz="2200" dirty="0" smtClean="0"/>
              <a:t>Disease and demons do not always leave our soul/body the minute our spirit is made new in Christ </a:t>
            </a:r>
          </a:p>
          <a:p>
            <a:r>
              <a:rPr lang="en-US" sz="2200" dirty="0" smtClean="0"/>
              <a:t>We sometimes acquire diseases as Christians, it is also possible to acquire oppression as well</a:t>
            </a:r>
          </a:p>
          <a:p>
            <a:r>
              <a:rPr lang="en-US" sz="2200" dirty="0" smtClean="0"/>
              <a:t>From practice, deeply committed Christians have had demons leave </a:t>
            </a:r>
            <a:r>
              <a:rPr lang="en-US" sz="2200" dirty="0" smtClean="0"/>
              <a:t>them. </a:t>
            </a:r>
            <a:r>
              <a:rPr lang="en-US" sz="2200" dirty="0" smtClean="0"/>
              <a:t>Usually this comes after a time of repentance or breaking curses put on them or soul wounds healed (acts of sanctification)</a:t>
            </a:r>
          </a:p>
          <a:p>
            <a:endParaRPr lang="en-US" dirty="0" smtClean="0"/>
          </a:p>
        </p:txBody>
      </p:sp>
    </p:spTree>
    <p:extLst>
      <p:ext uri="{BB962C8B-B14F-4D97-AF65-F5344CB8AC3E}">
        <p14:creationId xmlns:p14="http://schemas.microsoft.com/office/powerpoint/2010/main" val="1729420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Oppression</a:t>
            </a:r>
            <a:endParaRPr lang="en-US" dirty="0"/>
          </a:p>
        </p:txBody>
      </p:sp>
      <p:sp>
        <p:nvSpPr>
          <p:cNvPr id="3" name="Content Placeholder 2"/>
          <p:cNvSpPr>
            <a:spLocks noGrp="1"/>
          </p:cNvSpPr>
          <p:nvPr>
            <p:ph idx="1"/>
          </p:nvPr>
        </p:nvSpPr>
        <p:spPr>
          <a:xfrm>
            <a:off x="697754" y="2776921"/>
            <a:ext cx="11110618" cy="3813066"/>
          </a:xfrm>
        </p:spPr>
        <p:txBody>
          <a:bodyPr>
            <a:noAutofit/>
          </a:bodyPr>
          <a:lstStyle/>
          <a:p>
            <a:r>
              <a:rPr lang="en-US" sz="2000" dirty="0" smtClean="0"/>
              <a:t>Two people may be in the same </a:t>
            </a:r>
            <a:r>
              <a:rPr lang="en-US" sz="2000" b="1" dirty="0" smtClean="0"/>
              <a:t>sin pattern </a:t>
            </a:r>
            <a:r>
              <a:rPr lang="en-US" sz="2000" dirty="0" smtClean="0"/>
              <a:t>and one has demonic oppression from it</a:t>
            </a:r>
          </a:p>
          <a:p>
            <a:r>
              <a:rPr lang="en-US" sz="2000" dirty="0" smtClean="0"/>
              <a:t>Two people may have been </a:t>
            </a:r>
            <a:r>
              <a:rPr lang="en-US" sz="2000" b="1" dirty="0" smtClean="0"/>
              <a:t>abused </a:t>
            </a:r>
            <a:r>
              <a:rPr lang="en-US" sz="2000" dirty="0" smtClean="0"/>
              <a:t>and one has demonic oppression from it</a:t>
            </a:r>
          </a:p>
          <a:p>
            <a:r>
              <a:rPr lang="en-US" sz="2000" dirty="0" smtClean="0"/>
              <a:t>Two people may have </a:t>
            </a:r>
            <a:r>
              <a:rPr lang="en-US" sz="2000" b="1" dirty="0" smtClean="0"/>
              <a:t>mental illness</a:t>
            </a:r>
            <a:r>
              <a:rPr lang="en-US" sz="2000" dirty="0" smtClean="0"/>
              <a:t> and one has demonic oppression</a:t>
            </a:r>
          </a:p>
          <a:p>
            <a:r>
              <a:rPr lang="en-US" sz="2000" dirty="0" smtClean="0"/>
              <a:t>Two people may have been </a:t>
            </a:r>
            <a:r>
              <a:rPr lang="en-US" sz="2000" b="1" dirty="0" smtClean="0"/>
              <a:t>cursed </a:t>
            </a:r>
            <a:r>
              <a:rPr lang="en-US" sz="2000" dirty="0" smtClean="0"/>
              <a:t>and one has demonic oppression</a:t>
            </a:r>
          </a:p>
          <a:p>
            <a:r>
              <a:rPr lang="en-US" sz="2000" dirty="0" smtClean="0"/>
              <a:t>Two people may be </a:t>
            </a:r>
            <a:r>
              <a:rPr lang="en-US" sz="2000" b="1" dirty="0" smtClean="0"/>
              <a:t>blind</a:t>
            </a:r>
            <a:r>
              <a:rPr lang="en-US" sz="2000" dirty="0" smtClean="0"/>
              <a:t> and one has demonic oppression causing it</a:t>
            </a:r>
          </a:p>
          <a:p>
            <a:pPr marL="0" indent="0">
              <a:buNone/>
            </a:pPr>
            <a:endParaRPr lang="en-US" sz="2000" dirty="0"/>
          </a:p>
          <a:p>
            <a:r>
              <a:rPr lang="en-US" sz="2000" dirty="0" smtClean="0"/>
              <a:t>Discernment is needed</a:t>
            </a:r>
            <a:endParaRPr lang="en-US" sz="2000" dirty="0"/>
          </a:p>
        </p:txBody>
      </p:sp>
    </p:spTree>
    <p:extLst>
      <p:ext uri="{BB962C8B-B14F-4D97-AF65-F5344CB8AC3E}">
        <p14:creationId xmlns:p14="http://schemas.microsoft.com/office/powerpoint/2010/main" val="191788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Teachings</a:t>
            </a:r>
            <a:endParaRPr lang="en-US" dirty="0"/>
          </a:p>
        </p:txBody>
      </p:sp>
      <p:sp>
        <p:nvSpPr>
          <p:cNvPr id="3" name="Content Placeholder 2"/>
          <p:cNvSpPr>
            <a:spLocks noGrp="1"/>
          </p:cNvSpPr>
          <p:nvPr>
            <p:ph idx="1"/>
          </p:nvPr>
        </p:nvSpPr>
        <p:spPr>
          <a:xfrm>
            <a:off x="798492" y="2479513"/>
            <a:ext cx="11011215" cy="4065314"/>
          </a:xfrm>
        </p:spPr>
        <p:txBody>
          <a:bodyPr>
            <a:noAutofit/>
          </a:bodyPr>
          <a:lstStyle/>
          <a:p>
            <a:r>
              <a:rPr lang="en-US" sz="2200" dirty="0" smtClean="0"/>
              <a:t>Most Christian literature: </a:t>
            </a:r>
          </a:p>
          <a:p>
            <a:pPr lvl="1"/>
            <a:r>
              <a:rPr lang="en-US" sz="2200" dirty="0" smtClean="0"/>
              <a:t>some </a:t>
            </a:r>
            <a:r>
              <a:rPr lang="en-US" sz="2200" dirty="0" smtClean="0"/>
              <a:t>hold that demons can only afflict the soul and body, not the spirit… “</a:t>
            </a:r>
            <a:r>
              <a:rPr lang="en-US" sz="2200" i="1" dirty="0"/>
              <a:t>you are to deliver this man to Satan for the destruction of the </a:t>
            </a:r>
            <a:r>
              <a:rPr lang="en-US" sz="2200" b="1" i="1" dirty="0"/>
              <a:t>flesh</a:t>
            </a:r>
            <a:r>
              <a:rPr lang="en-US" sz="2200" i="1" dirty="0"/>
              <a:t>, so that his </a:t>
            </a:r>
            <a:r>
              <a:rPr lang="en-US" sz="2200" b="1" i="1" dirty="0"/>
              <a:t>spirit</a:t>
            </a:r>
            <a:r>
              <a:rPr lang="en-US" sz="2200" i="1" dirty="0"/>
              <a:t> may be saved in the day of the Lord</a:t>
            </a:r>
            <a:r>
              <a:rPr lang="en-US" sz="2200" dirty="0"/>
              <a:t>” I </a:t>
            </a:r>
            <a:r>
              <a:rPr lang="en-US" sz="2200" dirty="0" err="1"/>
              <a:t>Cor</a:t>
            </a:r>
            <a:r>
              <a:rPr lang="en-US" sz="2200" dirty="0"/>
              <a:t> </a:t>
            </a:r>
            <a:r>
              <a:rPr lang="en-US" sz="2200" dirty="0" smtClean="0"/>
              <a:t>5:5</a:t>
            </a:r>
          </a:p>
          <a:p>
            <a:pPr lvl="1"/>
            <a:r>
              <a:rPr lang="en-US" sz="2200" dirty="0" smtClean="0"/>
              <a:t>many infer a demon is a result of a stronghold (repetitive pattern of ongoing or historic sin) and repentance is required</a:t>
            </a:r>
          </a:p>
          <a:p>
            <a:pPr lvl="2"/>
            <a:r>
              <a:rPr lang="en-US" sz="2200" dirty="0" smtClean="0"/>
              <a:t>Repentance is may not always be the fix: break curses and heal abuse </a:t>
            </a:r>
          </a:p>
          <a:p>
            <a:pPr lvl="2"/>
            <a:r>
              <a:rPr lang="en-US" sz="2200" dirty="0" smtClean="0"/>
              <a:t>Never assume the person is in </a:t>
            </a:r>
            <a:r>
              <a:rPr lang="en-US" sz="2200" dirty="0" err="1" smtClean="0"/>
              <a:t>unreprentant</a:t>
            </a:r>
            <a:r>
              <a:rPr lang="en-US" sz="2200" dirty="0" smtClean="0"/>
              <a:t> sin (babies can be demonized)</a:t>
            </a:r>
            <a:endParaRPr lang="en-US" sz="2200" dirty="0"/>
          </a:p>
          <a:p>
            <a:pPr lvl="1"/>
            <a:endParaRPr lang="en-US" sz="2200" dirty="0" smtClean="0"/>
          </a:p>
          <a:p>
            <a:endParaRPr lang="en-US" sz="2200" dirty="0"/>
          </a:p>
        </p:txBody>
      </p:sp>
    </p:spTree>
    <p:extLst>
      <p:ext uri="{BB962C8B-B14F-4D97-AF65-F5344CB8AC3E}">
        <p14:creationId xmlns:p14="http://schemas.microsoft.com/office/powerpoint/2010/main" val="1497386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oppression/demonization</a:t>
            </a:r>
            <a:endParaRPr lang="en-US" dirty="0"/>
          </a:p>
        </p:txBody>
      </p:sp>
      <p:sp>
        <p:nvSpPr>
          <p:cNvPr id="3" name="Content Placeholder 2"/>
          <p:cNvSpPr>
            <a:spLocks noGrp="1"/>
          </p:cNvSpPr>
          <p:nvPr>
            <p:ph idx="1"/>
          </p:nvPr>
        </p:nvSpPr>
        <p:spPr>
          <a:xfrm>
            <a:off x="1154953" y="2477376"/>
            <a:ext cx="10495764" cy="4254500"/>
          </a:xfrm>
        </p:spPr>
        <p:txBody>
          <a:bodyPr>
            <a:normAutofit fontScale="92500" lnSpcReduction="10000"/>
          </a:bodyPr>
          <a:lstStyle/>
          <a:p>
            <a:r>
              <a:rPr lang="en-US" dirty="0" smtClean="0"/>
              <a:t>Christian girl got into satanic music and had pentagram jewelry. Result - angry, rebellious</a:t>
            </a:r>
          </a:p>
          <a:p>
            <a:r>
              <a:rPr lang="en-US" dirty="0" smtClean="0"/>
              <a:t>Christian boy got into satanic music, started bowing before it and worshipping it. Result - demonized fits</a:t>
            </a:r>
          </a:p>
          <a:p>
            <a:r>
              <a:rPr lang="en-US" dirty="0" smtClean="0"/>
              <a:t>Lady had dizzy spells, had been given an amulet on the street and kept it in her purse</a:t>
            </a:r>
          </a:p>
          <a:p>
            <a:r>
              <a:rPr lang="en-US" dirty="0" smtClean="0"/>
              <a:t>Christian woman had curses put on her by family members. Result - mental illness, depression, and suicidal tendencies</a:t>
            </a:r>
          </a:p>
          <a:p>
            <a:r>
              <a:rPr lang="en-US" dirty="0" smtClean="0"/>
              <a:t>A woman pursued relaxation techniques from someone in witchcraft. Result – extreme mental illness</a:t>
            </a:r>
          </a:p>
          <a:p>
            <a:r>
              <a:rPr lang="en-US" dirty="0" smtClean="0"/>
              <a:t>A man made an agreement with an evil spirit as a child to protect him</a:t>
            </a:r>
          </a:p>
          <a:p>
            <a:r>
              <a:rPr lang="en-US" dirty="0" smtClean="0"/>
              <a:t>A woman had not forgiven her abuser</a:t>
            </a:r>
          </a:p>
          <a:p>
            <a:r>
              <a:rPr lang="en-US" dirty="0" smtClean="0"/>
              <a:t>Years ago, a man had lived with his fiancé before they were married. Never thought to specifically repent of it after becoming a believer.</a:t>
            </a:r>
          </a:p>
          <a:p>
            <a:r>
              <a:rPr lang="en-US" dirty="0" smtClean="0"/>
              <a:t>A woman became blind the same day her blind father died.</a:t>
            </a:r>
            <a:endParaRPr lang="en-US" dirty="0"/>
          </a:p>
        </p:txBody>
      </p:sp>
    </p:spTree>
    <p:extLst>
      <p:ext uri="{BB962C8B-B14F-4D97-AF65-F5344CB8AC3E}">
        <p14:creationId xmlns:p14="http://schemas.microsoft.com/office/powerpoint/2010/main" val="3268090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Rebuking</a:t>
            </a:r>
            <a:endParaRPr lang="en-US" dirty="0"/>
          </a:p>
        </p:txBody>
      </p:sp>
      <p:sp>
        <p:nvSpPr>
          <p:cNvPr id="3" name="Content Placeholder 2"/>
          <p:cNvSpPr>
            <a:spLocks noGrp="1"/>
          </p:cNvSpPr>
          <p:nvPr>
            <p:ph idx="1"/>
          </p:nvPr>
        </p:nvSpPr>
        <p:spPr>
          <a:xfrm>
            <a:off x="486777" y="2547516"/>
            <a:ext cx="10097763" cy="4107266"/>
          </a:xfrm>
        </p:spPr>
        <p:txBody>
          <a:bodyPr>
            <a:noAutofit/>
          </a:bodyPr>
          <a:lstStyle/>
          <a:p>
            <a:r>
              <a:rPr lang="en-US" sz="2200" dirty="0" smtClean="0"/>
              <a:t>You </a:t>
            </a:r>
            <a:r>
              <a:rPr lang="en-US" sz="2200" dirty="0" smtClean="0"/>
              <a:t>must </a:t>
            </a:r>
            <a:r>
              <a:rPr lang="en-US" sz="2200" b="1" dirty="0" smtClean="0"/>
              <a:t>speak out loud </a:t>
            </a:r>
            <a:r>
              <a:rPr lang="en-US" sz="2200" dirty="0" smtClean="0"/>
              <a:t>to refute evil forces…</a:t>
            </a:r>
          </a:p>
          <a:p>
            <a:r>
              <a:rPr lang="en-US" sz="2200" dirty="0"/>
              <a:t>“But when the archangel Michael, contending with the devil, was disputing about the body of Moses, he did not presume to pronounce a blasphemous judgment, but </a:t>
            </a:r>
            <a:r>
              <a:rPr lang="en-US" sz="2200" b="1" u="sng" dirty="0"/>
              <a:t>said</a:t>
            </a:r>
            <a:r>
              <a:rPr lang="en-US" sz="2200" dirty="0"/>
              <a:t>, </a:t>
            </a:r>
            <a:r>
              <a:rPr lang="en-US" sz="2200" dirty="0" smtClean="0"/>
              <a:t>‘</a:t>
            </a:r>
            <a:r>
              <a:rPr lang="en-US" sz="2200" b="1" dirty="0" smtClean="0"/>
              <a:t>The </a:t>
            </a:r>
            <a:r>
              <a:rPr lang="en-US" sz="2200" b="1" dirty="0"/>
              <a:t>Lord rebuke you</a:t>
            </a:r>
            <a:r>
              <a:rPr lang="en-US" sz="2200" b="1" dirty="0" smtClean="0"/>
              <a:t>.</a:t>
            </a:r>
            <a:r>
              <a:rPr lang="en-US" sz="2200" dirty="0" smtClean="0"/>
              <a:t>’” </a:t>
            </a:r>
            <a:r>
              <a:rPr lang="en-US" sz="2200" dirty="0"/>
              <a:t>Jude </a:t>
            </a:r>
            <a:r>
              <a:rPr lang="en-US" sz="2200" dirty="0" smtClean="0"/>
              <a:t>1:9</a:t>
            </a:r>
          </a:p>
          <a:p>
            <a:r>
              <a:rPr lang="en-US" sz="2200" dirty="0" smtClean="0"/>
              <a:t>“Then </a:t>
            </a:r>
            <a:r>
              <a:rPr lang="en-US" sz="2200" dirty="0"/>
              <a:t>Jesus was led up by the Spirit into the wilderness to be tempted by the devil. </a:t>
            </a:r>
            <a:r>
              <a:rPr lang="en-US" sz="2200" dirty="0" smtClean="0"/>
              <a:t>And </a:t>
            </a:r>
            <a:r>
              <a:rPr lang="en-US" sz="2200" dirty="0"/>
              <a:t>after fasting forty days and forty nights, he was hungry. </a:t>
            </a:r>
            <a:r>
              <a:rPr lang="en-US" sz="2200" dirty="0" smtClean="0"/>
              <a:t>And </a:t>
            </a:r>
            <a:r>
              <a:rPr lang="en-US" sz="2200" dirty="0"/>
              <a:t>the tempter came and said to </a:t>
            </a:r>
            <a:r>
              <a:rPr lang="en-US" sz="2200" dirty="0" smtClean="0"/>
              <a:t>him… [Jesus refutes the devil by </a:t>
            </a:r>
            <a:r>
              <a:rPr lang="en-US" sz="2200" b="1" dirty="0" smtClean="0"/>
              <a:t>quoting scripture</a:t>
            </a:r>
            <a:r>
              <a:rPr lang="en-US" sz="2200" dirty="0" smtClean="0"/>
              <a:t> three times]. Then </a:t>
            </a:r>
            <a:r>
              <a:rPr lang="en-US" sz="2200" dirty="0"/>
              <a:t>Jesus </a:t>
            </a:r>
            <a:r>
              <a:rPr lang="en-US" sz="2200" b="1" u="sng" dirty="0"/>
              <a:t>said </a:t>
            </a:r>
            <a:r>
              <a:rPr lang="en-US" sz="2200" dirty="0"/>
              <a:t>to him, </a:t>
            </a:r>
            <a:r>
              <a:rPr lang="en-US" sz="2200" dirty="0" smtClean="0"/>
              <a:t>‘</a:t>
            </a:r>
            <a:r>
              <a:rPr lang="en-US" sz="2200" b="1" dirty="0" smtClean="0"/>
              <a:t>Be </a:t>
            </a:r>
            <a:r>
              <a:rPr lang="en-US" sz="2200" b="1" dirty="0"/>
              <a:t>gone, Satan! </a:t>
            </a:r>
            <a:r>
              <a:rPr lang="en-US" sz="2200" dirty="0"/>
              <a:t>For it is written</a:t>
            </a:r>
            <a:r>
              <a:rPr lang="en-US" sz="2200" dirty="0" smtClean="0"/>
              <a:t>, “‘</a:t>
            </a:r>
            <a:r>
              <a:rPr lang="en-US" sz="2200" dirty="0"/>
              <a:t>You shall worship the Lord your </a:t>
            </a:r>
            <a:r>
              <a:rPr lang="en-US" sz="2200" dirty="0" smtClean="0"/>
              <a:t>God</a:t>
            </a:r>
            <a:r>
              <a:rPr lang="en-US" sz="2200" dirty="0"/>
              <a:t> and him only shall you serve</a:t>
            </a:r>
            <a:r>
              <a:rPr lang="en-US" sz="2200" dirty="0" smtClean="0"/>
              <a:t>.’</a:t>
            </a:r>
            <a:r>
              <a:rPr lang="en-US" sz="2200" baseline="30000" dirty="0"/>
              <a:t> </a:t>
            </a:r>
            <a:r>
              <a:rPr lang="en-US" sz="2200" dirty="0"/>
              <a:t>Then the devil left </a:t>
            </a:r>
            <a:r>
              <a:rPr lang="en-US" sz="2200" dirty="0" smtClean="0"/>
              <a:t>him…” Matt 4:1-12 </a:t>
            </a:r>
            <a:endParaRPr lang="en-US" sz="2200" dirty="0"/>
          </a:p>
        </p:txBody>
      </p:sp>
    </p:spTree>
    <p:extLst>
      <p:ext uri="{BB962C8B-B14F-4D97-AF65-F5344CB8AC3E}">
        <p14:creationId xmlns:p14="http://schemas.microsoft.com/office/powerpoint/2010/main" val="3295607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71637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Victorious Life</a:t>
            </a:r>
            <a:endParaRPr lang="en-US" dirty="0"/>
          </a:p>
        </p:txBody>
      </p:sp>
      <p:sp>
        <p:nvSpPr>
          <p:cNvPr id="3" name="Content Placeholder 2"/>
          <p:cNvSpPr>
            <a:spLocks noGrp="1"/>
          </p:cNvSpPr>
          <p:nvPr>
            <p:ph idx="1"/>
          </p:nvPr>
        </p:nvSpPr>
        <p:spPr>
          <a:xfrm>
            <a:off x="813674" y="2286890"/>
            <a:ext cx="10886914" cy="4215755"/>
          </a:xfrm>
        </p:spPr>
        <p:txBody>
          <a:bodyPr>
            <a:noAutofit/>
          </a:bodyPr>
          <a:lstStyle/>
          <a:p>
            <a:r>
              <a:rPr lang="en-US" sz="1900" b="1" dirty="0" smtClean="0"/>
              <a:t>Bible</a:t>
            </a:r>
            <a:r>
              <a:rPr lang="en-US" sz="1900" dirty="0" smtClean="0"/>
              <a:t> study – read a passage and listen to what God has to say to you specifically</a:t>
            </a:r>
          </a:p>
          <a:p>
            <a:r>
              <a:rPr lang="en-US" sz="1900" dirty="0" smtClean="0"/>
              <a:t>Journal things you hear from God (during Bible study, dreams, listening time) or encouraging or prophetic words from others believers</a:t>
            </a:r>
          </a:p>
          <a:p>
            <a:r>
              <a:rPr lang="en-US" sz="1900" b="1" dirty="0" smtClean="0"/>
              <a:t>Listening</a:t>
            </a:r>
            <a:r>
              <a:rPr lang="en-US" sz="1900" dirty="0" smtClean="0"/>
              <a:t> to the Bible or sermons, podcast, or other Biblical teachings</a:t>
            </a:r>
          </a:p>
          <a:p>
            <a:r>
              <a:rPr lang="en-US" sz="1900" dirty="0" smtClean="0"/>
              <a:t>Prayer, </a:t>
            </a:r>
            <a:r>
              <a:rPr lang="en-US" sz="1900" b="1" dirty="0" smtClean="0"/>
              <a:t>proclamation</a:t>
            </a:r>
            <a:r>
              <a:rPr lang="en-US" sz="1900" dirty="0" smtClean="0"/>
              <a:t>, and Intercession: actively proclaim truth and blessings about yourself and others </a:t>
            </a:r>
          </a:p>
          <a:p>
            <a:r>
              <a:rPr lang="en-US" sz="1900" dirty="0"/>
              <a:t>Actively </a:t>
            </a:r>
            <a:r>
              <a:rPr lang="en-US" sz="1900" b="1" dirty="0"/>
              <a:t>singing</a:t>
            </a:r>
            <a:r>
              <a:rPr lang="en-US" sz="1900" dirty="0"/>
              <a:t> psalms, hymns, and spirituals songs; and praying in tongues (also soaking and listening to worship</a:t>
            </a:r>
            <a:r>
              <a:rPr lang="en-US" sz="1900" dirty="0" smtClean="0"/>
              <a:t>)</a:t>
            </a:r>
          </a:p>
          <a:p>
            <a:r>
              <a:rPr lang="en-US" sz="1900" dirty="0" smtClean="0"/>
              <a:t>Take every though captive</a:t>
            </a:r>
            <a:r>
              <a:rPr lang="en-US" sz="1900" b="1" dirty="0" smtClean="0"/>
              <a:t>. Out loud </a:t>
            </a:r>
            <a:r>
              <a:rPr lang="en-US" sz="1900" dirty="0" smtClean="0"/>
              <a:t>rebuke/refute the enemy when he speaks</a:t>
            </a:r>
          </a:p>
          <a:p>
            <a:r>
              <a:rPr lang="en-US" sz="1900" dirty="0" smtClean="0"/>
              <a:t>Community – Christian community with relationships</a:t>
            </a:r>
          </a:p>
          <a:p>
            <a:r>
              <a:rPr lang="en-US" sz="1900" dirty="0" smtClean="0"/>
              <a:t>Rest – giving all burdens to Jesus, sleep, exercise,…</a:t>
            </a:r>
          </a:p>
          <a:p>
            <a:r>
              <a:rPr lang="en-US" sz="1900" b="1" dirty="0" smtClean="0"/>
              <a:t>Thankfulness</a:t>
            </a:r>
            <a:r>
              <a:rPr lang="en-US" sz="1900" dirty="0" smtClean="0"/>
              <a:t> and generosity – thanking God throughout the day and giving to others</a:t>
            </a:r>
          </a:p>
          <a:p>
            <a:endParaRPr lang="en-US" sz="2000" dirty="0"/>
          </a:p>
        </p:txBody>
      </p:sp>
    </p:spTree>
    <p:extLst>
      <p:ext uri="{BB962C8B-B14F-4D97-AF65-F5344CB8AC3E}">
        <p14:creationId xmlns:p14="http://schemas.microsoft.com/office/powerpoint/2010/main" val="3033934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Activations</a:t>
            </a:r>
            <a:endParaRPr lang="en-US" dirty="0"/>
          </a:p>
        </p:txBody>
      </p:sp>
      <p:sp>
        <p:nvSpPr>
          <p:cNvPr id="3" name="Content Placeholder 2"/>
          <p:cNvSpPr>
            <a:spLocks noGrp="1"/>
          </p:cNvSpPr>
          <p:nvPr>
            <p:ph idx="1"/>
          </p:nvPr>
        </p:nvSpPr>
        <p:spPr>
          <a:xfrm>
            <a:off x="1154955" y="2603499"/>
            <a:ext cx="9463282" cy="3828297"/>
          </a:xfrm>
        </p:spPr>
        <p:txBody>
          <a:bodyPr>
            <a:normAutofit fontScale="92500" lnSpcReduction="10000"/>
          </a:bodyPr>
          <a:lstStyle/>
          <a:p>
            <a:pPr marL="0" indent="0">
              <a:buNone/>
            </a:pPr>
            <a:endParaRPr lang="en-US" dirty="0" smtClean="0"/>
          </a:p>
          <a:p>
            <a:r>
              <a:rPr lang="en-US" sz="2200" dirty="0" smtClean="0"/>
              <a:t>Ask the Holy Spirit to show you a symbolic picture of your spirit… what is it doing?</a:t>
            </a:r>
          </a:p>
          <a:p>
            <a:r>
              <a:rPr lang="en-US" sz="2200" dirty="0" smtClean="0"/>
              <a:t>Ask the Holy Spirit to bring to remembrance a feeling or time you felt Him in/on you </a:t>
            </a:r>
          </a:p>
          <a:p>
            <a:r>
              <a:rPr lang="en-US" sz="2200" dirty="0" smtClean="0"/>
              <a:t>Have you ever quoted scripture or rebuked evil, then felt or seen something change?</a:t>
            </a:r>
          </a:p>
          <a:p>
            <a:endParaRPr lang="en-US" sz="2200" dirty="0" smtClean="0"/>
          </a:p>
          <a:p>
            <a:r>
              <a:rPr lang="en-US" sz="2200" dirty="0"/>
              <a:t>Briefly, share about when you initially came to know Jesus as your Savior. (get in groups of three- leader will give three one minute timed segments to share)</a:t>
            </a:r>
          </a:p>
          <a:p>
            <a:endParaRPr lang="en-US" sz="2200" dirty="0" smtClean="0"/>
          </a:p>
          <a:p>
            <a:pPr marL="0" indent="0">
              <a:buNone/>
            </a:pPr>
            <a:endParaRPr lang="en-US" dirty="0" smtClean="0"/>
          </a:p>
        </p:txBody>
      </p:sp>
    </p:spTree>
    <p:extLst>
      <p:ext uri="{BB962C8B-B14F-4D97-AF65-F5344CB8AC3E}">
        <p14:creationId xmlns:p14="http://schemas.microsoft.com/office/powerpoint/2010/main" val="3920204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Humans: spirit, soul, body</a:t>
            </a:r>
            <a:endParaRPr lang="en-US" dirty="0"/>
          </a:p>
        </p:txBody>
      </p:sp>
      <p:sp>
        <p:nvSpPr>
          <p:cNvPr id="3" name="Content Placeholder 2"/>
          <p:cNvSpPr>
            <a:spLocks noGrp="1"/>
          </p:cNvSpPr>
          <p:nvPr>
            <p:ph idx="1"/>
          </p:nvPr>
        </p:nvSpPr>
        <p:spPr>
          <a:xfrm>
            <a:off x="1154953" y="2384840"/>
            <a:ext cx="10354560" cy="4254500"/>
          </a:xfrm>
        </p:spPr>
        <p:txBody>
          <a:bodyPr>
            <a:noAutofit/>
          </a:bodyPr>
          <a:lstStyle/>
          <a:p>
            <a:r>
              <a:rPr lang="en-US" sz="2000" b="1" dirty="0" smtClean="0"/>
              <a:t>Biblical terminology</a:t>
            </a:r>
            <a:r>
              <a:rPr lang="en-US" sz="2000" dirty="0" smtClean="0"/>
              <a:t>. </a:t>
            </a:r>
            <a:r>
              <a:rPr lang="en-US" sz="2000" dirty="0"/>
              <a:t>E</a:t>
            </a:r>
            <a:r>
              <a:rPr lang="en-US" sz="2000" dirty="0" smtClean="0"/>
              <a:t>ach </a:t>
            </a:r>
            <a:r>
              <a:rPr lang="en-US" sz="2000" dirty="0"/>
              <a:t>human is made of several </a:t>
            </a:r>
            <a:r>
              <a:rPr lang="en-US" sz="2000" dirty="0" smtClean="0"/>
              <a:t>interconnected parts: body</a:t>
            </a:r>
            <a:r>
              <a:rPr lang="en-US" sz="2000" dirty="0"/>
              <a:t>, soul, and </a:t>
            </a:r>
            <a:r>
              <a:rPr lang="en-US" sz="2000" dirty="0" smtClean="0"/>
              <a:t>spirit. </a:t>
            </a:r>
          </a:p>
          <a:p>
            <a:r>
              <a:rPr lang="en-US" sz="2000" dirty="0" smtClean="0"/>
              <a:t>“</a:t>
            </a:r>
            <a:r>
              <a:rPr lang="en-US" sz="2000" i="1" dirty="0"/>
              <a:t>Now may the God of peace himself sanctify you completely, and may your whole </a:t>
            </a:r>
            <a:r>
              <a:rPr lang="en-US" sz="2000" b="1" i="1" dirty="0"/>
              <a:t>spirit</a:t>
            </a:r>
            <a:r>
              <a:rPr lang="en-US" sz="2000" i="1" dirty="0"/>
              <a:t> and </a:t>
            </a:r>
            <a:r>
              <a:rPr lang="en-US" sz="2000" b="1" i="1" dirty="0"/>
              <a:t>soul</a:t>
            </a:r>
            <a:r>
              <a:rPr lang="en-US" sz="2000" i="1" dirty="0"/>
              <a:t> and </a:t>
            </a:r>
            <a:r>
              <a:rPr lang="en-US" sz="2000" b="1" i="1" dirty="0"/>
              <a:t>body </a:t>
            </a:r>
            <a:r>
              <a:rPr lang="en-US" sz="2000" i="1" dirty="0"/>
              <a:t>be kept blameless at the coming of our Lord Jesus Christ” </a:t>
            </a:r>
            <a:r>
              <a:rPr lang="en-US" sz="2000" dirty="0" smtClean="0"/>
              <a:t>1 </a:t>
            </a:r>
            <a:r>
              <a:rPr lang="en-US" sz="2000" dirty="0" err="1" smtClean="0"/>
              <a:t>Thes</a:t>
            </a:r>
            <a:r>
              <a:rPr lang="en-US" sz="2000" dirty="0" smtClean="0"/>
              <a:t> 5:23</a:t>
            </a:r>
          </a:p>
          <a:p>
            <a:endParaRPr lang="en-US" sz="2000" i="1" dirty="0" smtClean="0"/>
          </a:p>
          <a:p>
            <a:r>
              <a:rPr lang="en-US" sz="2000" i="1" dirty="0" smtClean="0"/>
              <a:t>There is a difference between soul and spirit…</a:t>
            </a:r>
          </a:p>
          <a:p>
            <a:r>
              <a:rPr lang="en-US" sz="2000" i="1" dirty="0" smtClean="0"/>
              <a:t>“</a:t>
            </a:r>
            <a:r>
              <a:rPr lang="en-US" sz="2000" i="1" dirty="0"/>
              <a:t>For the word of God is living and active, sharper than any two-edged sword, piercing to the division of </a:t>
            </a:r>
            <a:r>
              <a:rPr lang="en-US" sz="2000" b="1" i="1" dirty="0"/>
              <a:t>soul</a:t>
            </a:r>
            <a:r>
              <a:rPr lang="en-US" sz="2000" i="1" dirty="0"/>
              <a:t> and of </a:t>
            </a:r>
            <a:r>
              <a:rPr lang="en-US" sz="2000" b="1" i="1" dirty="0"/>
              <a:t>spirit</a:t>
            </a:r>
            <a:r>
              <a:rPr lang="en-US" sz="2000" i="1" dirty="0"/>
              <a:t>, of joints and of marrow, and discerning the thoughts and intentions of the heart” </a:t>
            </a:r>
            <a:r>
              <a:rPr lang="en-US" sz="2000" i="1" dirty="0" err="1" smtClean="0"/>
              <a:t>Heb</a:t>
            </a:r>
            <a:r>
              <a:rPr lang="en-US" sz="2000" i="1" dirty="0" smtClean="0"/>
              <a:t> </a:t>
            </a:r>
            <a:r>
              <a:rPr lang="en-US" sz="2000" i="1" dirty="0" smtClean="0"/>
              <a:t>4:12</a:t>
            </a:r>
          </a:p>
          <a:p>
            <a:r>
              <a:rPr lang="en-US" sz="2000" i="1" dirty="0"/>
              <a:t>“For who knows a person's </a:t>
            </a:r>
            <a:r>
              <a:rPr lang="en-US" sz="2000" b="1" i="1" dirty="0"/>
              <a:t>thoughts</a:t>
            </a:r>
            <a:r>
              <a:rPr lang="en-US" sz="2000" i="1" dirty="0"/>
              <a:t> except the </a:t>
            </a:r>
            <a:r>
              <a:rPr lang="en-US" sz="2000" b="1" i="1" dirty="0"/>
              <a:t>spirit </a:t>
            </a:r>
            <a:r>
              <a:rPr lang="en-US" sz="2000" i="1" dirty="0"/>
              <a:t>of that person, which is in him?” I </a:t>
            </a:r>
            <a:r>
              <a:rPr lang="en-US" sz="2000" i="1" dirty="0" err="1"/>
              <a:t>Cor</a:t>
            </a:r>
            <a:r>
              <a:rPr lang="en-US" sz="2000" i="1" dirty="0"/>
              <a:t> </a:t>
            </a:r>
            <a:r>
              <a:rPr lang="en-US" sz="2000" i="1" dirty="0" smtClean="0"/>
              <a:t>2:11</a:t>
            </a:r>
            <a:endParaRPr lang="en-US" sz="2000" i="1" dirty="0"/>
          </a:p>
        </p:txBody>
      </p:sp>
    </p:spTree>
    <p:extLst>
      <p:ext uri="{BB962C8B-B14F-4D97-AF65-F5344CB8AC3E}">
        <p14:creationId xmlns:p14="http://schemas.microsoft.com/office/powerpoint/2010/main" val="1976025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soul, spirit</a:t>
            </a:r>
            <a:endParaRPr lang="en-US" dirty="0"/>
          </a:p>
        </p:txBody>
      </p:sp>
      <p:sp>
        <p:nvSpPr>
          <p:cNvPr id="3" name="Content Placeholder 2"/>
          <p:cNvSpPr>
            <a:spLocks noGrp="1"/>
          </p:cNvSpPr>
          <p:nvPr>
            <p:ph idx="1"/>
          </p:nvPr>
        </p:nvSpPr>
        <p:spPr>
          <a:xfrm>
            <a:off x="982946" y="2064657"/>
            <a:ext cx="9751315" cy="4793343"/>
          </a:xfrm>
        </p:spPr>
        <p:txBody>
          <a:bodyPr>
            <a:normAutofit/>
          </a:bodyPr>
          <a:lstStyle/>
          <a:p>
            <a:endParaRPr lang="en-US" sz="2200" i="1" baseline="30000" dirty="0" smtClean="0"/>
          </a:p>
          <a:p>
            <a:pPr marL="0" indent="0">
              <a:buNone/>
            </a:pPr>
            <a:r>
              <a:rPr lang="en-US" sz="2400" i="1" dirty="0" smtClean="0"/>
              <a:t>When our body dies our spirit and soul go to hell or heaven… and in heaven we get a new body…</a:t>
            </a:r>
          </a:p>
          <a:p>
            <a:r>
              <a:rPr lang="en-US" sz="2400" i="1" dirty="0" smtClean="0"/>
              <a:t>“</a:t>
            </a:r>
            <a:r>
              <a:rPr lang="en-US" sz="2400" i="1" dirty="0"/>
              <a:t>we would rather be away from the </a:t>
            </a:r>
            <a:r>
              <a:rPr lang="en-US" sz="2400" b="1" i="1" dirty="0"/>
              <a:t>body</a:t>
            </a:r>
            <a:r>
              <a:rPr lang="en-US" sz="2400" i="1" dirty="0"/>
              <a:t> and at home with the Lord</a:t>
            </a:r>
            <a:r>
              <a:rPr lang="en-US" sz="2400" i="1" dirty="0" smtClean="0"/>
              <a:t>” </a:t>
            </a:r>
            <a:r>
              <a:rPr lang="en-US" sz="2400" i="1" dirty="0"/>
              <a:t>II </a:t>
            </a:r>
            <a:r>
              <a:rPr lang="en-US" sz="2400" i="1" dirty="0" err="1"/>
              <a:t>Cor</a:t>
            </a:r>
            <a:r>
              <a:rPr lang="en-US" sz="2400" i="1" dirty="0"/>
              <a:t> 5:8</a:t>
            </a:r>
          </a:p>
          <a:p>
            <a:r>
              <a:rPr lang="en-US" sz="2400" i="1" baseline="30000" dirty="0" smtClean="0"/>
              <a:t> </a:t>
            </a:r>
            <a:r>
              <a:rPr lang="en-US" sz="2400" i="1" dirty="0" smtClean="0"/>
              <a:t>”And do not fear those who kill the </a:t>
            </a:r>
            <a:r>
              <a:rPr lang="en-US" sz="2400" b="1" i="1" dirty="0" smtClean="0"/>
              <a:t>body</a:t>
            </a:r>
            <a:r>
              <a:rPr lang="en-US" sz="2400" i="1" dirty="0" smtClean="0"/>
              <a:t> but cannot kill the </a:t>
            </a:r>
            <a:r>
              <a:rPr lang="en-US" sz="2400" b="1" i="1" dirty="0" smtClean="0"/>
              <a:t>soul</a:t>
            </a:r>
            <a:r>
              <a:rPr lang="en-US" sz="2400" i="1" dirty="0" smtClean="0"/>
              <a:t>. Rather fear him who can destroy both </a:t>
            </a:r>
            <a:r>
              <a:rPr lang="en-US" sz="2400" b="1" i="1" dirty="0" smtClean="0"/>
              <a:t>soul</a:t>
            </a:r>
            <a:r>
              <a:rPr lang="en-US" sz="2400" i="1" dirty="0" smtClean="0"/>
              <a:t> and </a:t>
            </a:r>
            <a:r>
              <a:rPr lang="en-US" sz="2400" b="1" i="1" dirty="0" smtClean="0"/>
              <a:t>body</a:t>
            </a:r>
            <a:r>
              <a:rPr lang="en-US" sz="2400" i="1" dirty="0" smtClean="0"/>
              <a:t> in hell.” Matt 10:28</a:t>
            </a:r>
          </a:p>
          <a:p>
            <a:r>
              <a:rPr lang="en-US" sz="2400" b="1" i="1" dirty="0" smtClean="0"/>
              <a:t>“</a:t>
            </a:r>
            <a:r>
              <a:rPr lang="en-US" sz="2400" i="1" dirty="0" smtClean="0"/>
              <a:t>For as the </a:t>
            </a:r>
            <a:r>
              <a:rPr lang="en-US" sz="2400" b="1" i="1" dirty="0" smtClean="0"/>
              <a:t>body </a:t>
            </a:r>
            <a:r>
              <a:rPr lang="en-US" sz="2400" i="1" dirty="0" smtClean="0"/>
              <a:t>apart from the </a:t>
            </a:r>
            <a:r>
              <a:rPr lang="en-US" sz="2400" b="1" i="1" dirty="0" smtClean="0"/>
              <a:t>spirit</a:t>
            </a:r>
            <a:r>
              <a:rPr lang="en-US" sz="2400" i="1" dirty="0" smtClean="0"/>
              <a:t> is dead</a:t>
            </a:r>
            <a:r>
              <a:rPr lang="en-US" sz="2400" b="1" i="1" dirty="0" smtClean="0"/>
              <a:t>”</a:t>
            </a:r>
            <a:r>
              <a:rPr lang="en-US" sz="2400" i="1" dirty="0" smtClean="0"/>
              <a:t> James </a:t>
            </a:r>
            <a:r>
              <a:rPr lang="en-US" sz="2400" i="1" dirty="0" smtClean="0"/>
              <a:t>2:26</a:t>
            </a:r>
          </a:p>
          <a:p>
            <a:r>
              <a:rPr lang="en-US" sz="2400" i="1" dirty="0" smtClean="0"/>
              <a:t>“</a:t>
            </a:r>
            <a:r>
              <a:rPr lang="en-US" sz="2400" dirty="0" smtClean="0"/>
              <a:t>[Jesus] will </a:t>
            </a:r>
            <a:r>
              <a:rPr lang="en-US" sz="2400" dirty="0"/>
              <a:t>transform our lowly </a:t>
            </a:r>
            <a:r>
              <a:rPr lang="en-US" sz="2400" b="1" dirty="0"/>
              <a:t>body</a:t>
            </a:r>
            <a:r>
              <a:rPr lang="en-US" sz="2400" dirty="0"/>
              <a:t> to be like his glorious body</a:t>
            </a:r>
            <a:r>
              <a:rPr lang="en-US" sz="2400" i="1" dirty="0" smtClean="0"/>
              <a:t>” Phil 3:20-21</a:t>
            </a:r>
            <a:endParaRPr lang="en-US" sz="2400" i="1" dirty="0" smtClean="0"/>
          </a:p>
          <a:p>
            <a:endParaRPr lang="en-US" sz="2400" dirty="0"/>
          </a:p>
          <a:p>
            <a:endParaRPr lang="en-US" sz="2200" dirty="0" smtClean="0"/>
          </a:p>
          <a:p>
            <a:endParaRPr lang="en-US" sz="2200" dirty="0"/>
          </a:p>
        </p:txBody>
      </p:sp>
    </p:spTree>
    <p:extLst>
      <p:ext uri="{BB962C8B-B14F-4D97-AF65-F5344CB8AC3E}">
        <p14:creationId xmlns:p14="http://schemas.microsoft.com/office/powerpoint/2010/main" val="325717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a:t>
            </a:r>
            <a:endParaRPr lang="en-US" dirty="0"/>
          </a:p>
        </p:txBody>
      </p:sp>
      <p:sp>
        <p:nvSpPr>
          <p:cNvPr id="3" name="Content Placeholder 2"/>
          <p:cNvSpPr>
            <a:spLocks noGrp="1"/>
          </p:cNvSpPr>
          <p:nvPr>
            <p:ph idx="1"/>
          </p:nvPr>
        </p:nvSpPr>
        <p:spPr>
          <a:xfrm>
            <a:off x="1154953" y="2359698"/>
            <a:ext cx="10111761" cy="4049548"/>
          </a:xfrm>
        </p:spPr>
        <p:txBody>
          <a:bodyPr>
            <a:noAutofit/>
          </a:bodyPr>
          <a:lstStyle/>
          <a:p>
            <a:r>
              <a:rPr lang="en-US" sz="2000" b="1" dirty="0" smtClean="0"/>
              <a:t>Heart</a:t>
            </a:r>
            <a:r>
              <a:rPr lang="en-US" sz="2000" dirty="0" smtClean="0"/>
              <a:t> </a:t>
            </a:r>
            <a:r>
              <a:rPr lang="en-US" sz="2000" dirty="0"/>
              <a:t>is a more </a:t>
            </a:r>
            <a:r>
              <a:rPr lang="en-US" sz="2000" dirty="0" smtClean="0"/>
              <a:t>vague </a:t>
            </a:r>
            <a:r>
              <a:rPr lang="en-US" sz="2000" dirty="0"/>
              <a:t>term, </a:t>
            </a:r>
            <a:r>
              <a:rPr lang="en-US" sz="2000" dirty="0" smtClean="0"/>
              <a:t>similar to </a:t>
            </a:r>
            <a:r>
              <a:rPr lang="en-US" sz="2000" dirty="0"/>
              <a:t>soul </a:t>
            </a:r>
            <a:r>
              <a:rPr lang="en-US" sz="2000" dirty="0" smtClean="0"/>
              <a:t>and spirit</a:t>
            </a:r>
            <a:endParaRPr lang="en-US" sz="2000" dirty="0"/>
          </a:p>
          <a:p>
            <a:r>
              <a:rPr lang="en-US" sz="2000" dirty="0" smtClean="0"/>
              <a:t>“</a:t>
            </a:r>
            <a:r>
              <a:rPr lang="en-US" sz="2000" i="1" dirty="0"/>
              <a:t>You shall love the Lord your God with all your </a:t>
            </a:r>
            <a:r>
              <a:rPr lang="en-US" sz="2000" b="1" i="1" dirty="0"/>
              <a:t>heart</a:t>
            </a:r>
            <a:r>
              <a:rPr lang="en-US" sz="2000" i="1" dirty="0"/>
              <a:t> and with all your soul and with all your mind</a:t>
            </a:r>
            <a:r>
              <a:rPr lang="en-US" sz="2000" dirty="0"/>
              <a:t>” </a:t>
            </a:r>
            <a:r>
              <a:rPr lang="en-US" sz="2000" dirty="0" smtClean="0"/>
              <a:t>Matt 22:37</a:t>
            </a:r>
            <a:endParaRPr lang="en-US" sz="2000" dirty="0"/>
          </a:p>
          <a:p>
            <a:pPr lvl="1"/>
            <a:r>
              <a:rPr lang="en-US" sz="2000" dirty="0" smtClean="0"/>
              <a:t>This verse is not describing distinctly </a:t>
            </a:r>
            <a:r>
              <a:rPr lang="en-US" sz="2000" dirty="0"/>
              <a:t>different parts of a human but rather are making an emphasis of using our entire being to </a:t>
            </a:r>
            <a:r>
              <a:rPr lang="en-US" sz="2000" dirty="0" smtClean="0"/>
              <a:t>love</a:t>
            </a:r>
          </a:p>
          <a:p>
            <a:r>
              <a:rPr lang="en-US" sz="2000" dirty="0" smtClean="0"/>
              <a:t>“</a:t>
            </a:r>
            <a:r>
              <a:rPr lang="en-US" sz="2000" i="1" dirty="0"/>
              <a:t>The good man brings good things out of the good stored up in his </a:t>
            </a:r>
            <a:r>
              <a:rPr lang="en-US" sz="2000" b="1" i="1" dirty="0"/>
              <a:t>heart</a:t>
            </a:r>
            <a:r>
              <a:rPr lang="en-US" sz="2000" i="1" dirty="0"/>
              <a:t>, and the evil man brings evil things out of the evil stored up in his</a:t>
            </a:r>
            <a:r>
              <a:rPr lang="en-US" sz="2000" b="1" i="1" dirty="0"/>
              <a:t> heart</a:t>
            </a:r>
            <a:r>
              <a:rPr lang="en-US" sz="2000" i="1" dirty="0"/>
              <a:t>.  For out of the overflow of his </a:t>
            </a:r>
            <a:r>
              <a:rPr lang="en-US" sz="2000" b="1" i="1" dirty="0"/>
              <a:t>heart</a:t>
            </a:r>
            <a:r>
              <a:rPr lang="en-US" sz="2000" i="1" dirty="0"/>
              <a:t> his mouth speaks</a:t>
            </a:r>
            <a:r>
              <a:rPr lang="en-US" sz="2000" dirty="0"/>
              <a:t>” </a:t>
            </a:r>
            <a:r>
              <a:rPr lang="en-US" sz="2000" dirty="0" smtClean="0"/>
              <a:t>Luke 6:45</a:t>
            </a:r>
          </a:p>
          <a:p>
            <a:pPr lvl="1"/>
            <a:r>
              <a:rPr lang="en-US" sz="2000" dirty="0" smtClean="0"/>
              <a:t>Both </a:t>
            </a:r>
            <a:r>
              <a:rPr lang="en-US" sz="2000" dirty="0"/>
              <a:t>believers and unbelievers have a “heart” that produces thoughts and </a:t>
            </a:r>
            <a:r>
              <a:rPr lang="en-US" sz="2000" dirty="0" smtClean="0"/>
              <a:t>feelings</a:t>
            </a:r>
          </a:p>
          <a:p>
            <a:r>
              <a:rPr lang="en-US" sz="2000" dirty="0" smtClean="0"/>
              <a:t>In </a:t>
            </a:r>
            <a:r>
              <a:rPr lang="en-US" sz="2000" dirty="0"/>
              <a:t>English terminology (not Biblical), some refer to </a:t>
            </a:r>
            <a:r>
              <a:rPr lang="en-US" sz="2000" dirty="0" smtClean="0"/>
              <a:t>“Jesus </a:t>
            </a:r>
            <a:r>
              <a:rPr lang="en-US" sz="2000" dirty="0"/>
              <a:t>being in their </a:t>
            </a:r>
            <a:r>
              <a:rPr lang="en-US" sz="2000" dirty="0" smtClean="0"/>
              <a:t>heart”, </a:t>
            </a:r>
            <a:r>
              <a:rPr lang="en-US" sz="2000" dirty="0"/>
              <a:t>which in this usage would indicate it is part of the </a:t>
            </a:r>
            <a:r>
              <a:rPr lang="en-US" sz="2000" dirty="0" smtClean="0"/>
              <a:t>spirit</a:t>
            </a:r>
            <a:endParaRPr lang="en-US" sz="2000" dirty="0"/>
          </a:p>
        </p:txBody>
      </p:sp>
    </p:spTree>
    <p:extLst>
      <p:ext uri="{BB962C8B-B14F-4D97-AF65-F5344CB8AC3E}">
        <p14:creationId xmlns:p14="http://schemas.microsoft.com/office/powerpoint/2010/main" val="91613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Flesh</a:t>
            </a:r>
            <a:endParaRPr lang="en-US" dirty="0"/>
          </a:p>
        </p:txBody>
      </p:sp>
      <p:sp>
        <p:nvSpPr>
          <p:cNvPr id="3" name="Content Placeholder 2"/>
          <p:cNvSpPr>
            <a:spLocks noGrp="1"/>
          </p:cNvSpPr>
          <p:nvPr>
            <p:ph idx="1"/>
          </p:nvPr>
        </p:nvSpPr>
        <p:spPr>
          <a:xfrm>
            <a:off x="1005663" y="2488314"/>
            <a:ext cx="9705880" cy="4369686"/>
          </a:xfrm>
        </p:spPr>
        <p:txBody>
          <a:bodyPr>
            <a:normAutofit fontScale="92500" lnSpcReduction="20000"/>
          </a:bodyPr>
          <a:lstStyle/>
          <a:p>
            <a:r>
              <a:rPr lang="en-US" sz="2400" dirty="0"/>
              <a:t>“Flesh” </a:t>
            </a:r>
            <a:r>
              <a:rPr lang="en-US" sz="2400" dirty="0" smtClean="0"/>
              <a:t>usually </a:t>
            </a:r>
            <a:r>
              <a:rPr lang="en-US" sz="2400" dirty="0"/>
              <a:t>refers to that which is not </a:t>
            </a:r>
            <a:r>
              <a:rPr lang="en-US" sz="2400" dirty="0" smtClean="0"/>
              <a:t>spirit (part of </a:t>
            </a:r>
            <a:r>
              <a:rPr lang="en-US" sz="2400" b="1" dirty="0" smtClean="0"/>
              <a:t>body and soul</a:t>
            </a:r>
            <a:r>
              <a:rPr lang="en-US" sz="2400" dirty="0" smtClean="0"/>
              <a:t>)</a:t>
            </a:r>
            <a:endParaRPr lang="en-US" sz="2400" dirty="0"/>
          </a:p>
          <a:p>
            <a:r>
              <a:rPr lang="en-US" sz="2400" i="1" dirty="0" smtClean="0"/>
              <a:t>We </a:t>
            </a:r>
            <a:r>
              <a:rPr lang="en-US" sz="2400" i="1" dirty="0"/>
              <a:t>see the terms flesh and spirit used as contrast: “That which is born of the </a:t>
            </a:r>
            <a:r>
              <a:rPr lang="en-US" sz="2400" b="1" i="1" dirty="0"/>
              <a:t>flesh</a:t>
            </a:r>
            <a:r>
              <a:rPr lang="en-US" sz="2400" i="1" dirty="0"/>
              <a:t> is </a:t>
            </a:r>
            <a:r>
              <a:rPr lang="en-US" sz="2400" b="1" i="1" dirty="0"/>
              <a:t>flesh</a:t>
            </a:r>
            <a:r>
              <a:rPr lang="en-US" sz="2400" i="1" dirty="0"/>
              <a:t>; and that which is born of the Spirit is </a:t>
            </a:r>
            <a:r>
              <a:rPr lang="en-US" sz="2400" b="1" i="1" dirty="0"/>
              <a:t>spirit</a:t>
            </a:r>
            <a:r>
              <a:rPr lang="en-US" sz="2400" i="1" dirty="0"/>
              <a:t>” </a:t>
            </a:r>
            <a:r>
              <a:rPr lang="en-US" sz="2400" i="1" dirty="0" smtClean="0"/>
              <a:t>John 3:6</a:t>
            </a:r>
          </a:p>
          <a:p>
            <a:r>
              <a:rPr lang="en-US" sz="2400" i="1" dirty="0"/>
              <a:t>A believer is being immoral with his stepmother… “you are to deliver this man to Satan for the destruction of the </a:t>
            </a:r>
            <a:r>
              <a:rPr lang="en-US" sz="2400" b="1" i="1" dirty="0"/>
              <a:t>flesh</a:t>
            </a:r>
            <a:r>
              <a:rPr lang="en-US" sz="2400" i="1" dirty="0"/>
              <a:t>, so that his </a:t>
            </a:r>
            <a:r>
              <a:rPr lang="en-US" sz="2400" b="1" i="1" dirty="0"/>
              <a:t>spirit</a:t>
            </a:r>
            <a:r>
              <a:rPr lang="en-US" sz="2400" i="1" dirty="0"/>
              <a:t> may be saved in the day of the Lord” </a:t>
            </a:r>
            <a:r>
              <a:rPr lang="en-US" sz="2400" dirty="0"/>
              <a:t>I </a:t>
            </a:r>
            <a:r>
              <a:rPr lang="en-US" sz="2400" dirty="0" err="1"/>
              <a:t>Cor</a:t>
            </a:r>
            <a:r>
              <a:rPr lang="en-US" sz="2400" dirty="0"/>
              <a:t> </a:t>
            </a:r>
            <a:r>
              <a:rPr lang="en-US" sz="2400" dirty="0" smtClean="0"/>
              <a:t>5:5</a:t>
            </a:r>
          </a:p>
          <a:p>
            <a:endParaRPr lang="en-US" sz="2400" dirty="0"/>
          </a:p>
          <a:p>
            <a:pPr marL="0" indent="0">
              <a:buNone/>
            </a:pPr>
            <a:r>
              <a:rPr lang="en-US" sz="2400" dirty="0" smtClean="0"/>
              <a:t>Flesh does NOT mean physical body.  Physical matter is not evil (see Colossians)</a:t>
            </a:r>
            <a:r>
              <a:rPr lang="en-US" sz="2400" dirty="0" smtClean="0"/>
              <a:t>. </a:t>
            </a:r>
            <a:r>
              <a:rPr lang="en-US" sz="2400" dirty="0"/>
              <a:t>Our bodies are important and meant to be </a:t>
            </a:r>
            <a:r>
              <a:rPr lang="en-US" sz="2400" dirty="0" smtClean="0"/>
              <a:t>whole: </a:t>
            </a:r>
            <a:r>
              <a:rPr lang="en-US" sz="2400" dirty="0" smtClean="0"/>
              <a:t>“</a:t>
            </a:r>
            <a:r>
              <a:rPr lang="en-US" sz="2400" i="1" dirty="0" smtClean="0"/>
              <a:t>and </a:t>
            </a:r>
            <a:r>
              <a:rPr lang="en-US" sz="2400" i="1" dirty="0"/>
              <a:t>may your whole </a:t>
            </a:r>
            <a:r>
              <a:rPr lang="en-US" sz="2400" b="1" i="1" dirty="0"/>
              <a:t>spirit</a:t>
            </a:r>
            <a:r>
              <a:rPr lang="en-US" sz="2400" i="1" dirty="0"/>
              <a:t> and </a:t>
            </a:r>
            <a:r>
              <a:rPr lang="en-US" sz="2400" b="1" i="1" dirty="0"/>
              <a:t>soul</a:t>
            </a:r>
            <a:r>
              <a:rPr lang="en-US" sz="2400" i="1" dirty="0"/>
              <a:t> and </a:t>
            </a:r>
            <a:r>
              <a:rPr lang="en-US" sz="2400" b="1" i="1" dirty="0"/>
              <a:t>body </a:t>
            </a:r>
            <a:r>
              <a:rPr lang="en-US" sz="2400" i="1" dirty="0"/>
              <a:t>be kept </a:t>
            </a:r>
            <a:r>
              <a:rPr lang="en-US" sz="2400" i="1" dirty="0" smtClean="0"/>
              <a:t>blameless” </a:t>
            </a:r>
            <a:r>
              <a:rPr lang="en-US" sz="2400" dirty="0"/>
              <a:t>I </a:t>
            </a:r>
            <a:r>
              <a:rPr lang="en-US" sz="2400" dirty="0" err="1"/>
              <a:t>Thes</a:t>
            </a:r>
            <a:r>
              <a:rPr lang="en-US" sz="2400" dirty="0"/>
              <a:t> </a:t>
            </a:r>
            <a:r>
              <a:rPr lang="en-US" sz="2400" dirty="0" smtClean="0"/>
              <a:t>5:23.  </a:t>
            </a:r>
            <a:endParaRPr lang="en-US" sz="2400" dirty="0" smtClean="0"/>
          </a:p>
          <a:p>
            <a:endParaRPr lang="en-US" sz="2000" dirty="0" smtClean="0"/>
          </a:p>
          <a:p>
            <a:endParaRPr lang="en-US" dirty="0"/>
          </a:p>
        </p:txBody>
      </p:sp>
    </p:spTree>
    <p:extLst>
      <p:ext uri="{BB962C8B-B14F-4D97-AF65-F5344CB8AC3E}">
        <p14:creationId xmlns:p14="http://schemas.microsoft.com/office/powerpoint/2010/main" val="1978552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Flesh</a:t>
            </a:r>
            <a:endParaRPr lang="en-US" dirty="0"/>
          </a:p>
        </p:txBody>
      </p:sp>
      <p:sp>
        <p:nvSpPr>
          <p:cNvPr id="3" name="Content Placeholder 2"/>
          <p:cNvSpPr>
            <a:spLocks noGrp="1"/>
          </p:cNvSpPr>
          <p:nvPr>
            <p:ph idx="1"/>
          </p:nvPr>
        </p:nvSpPr>
        <p:spPr>
          <a:xfrm>
            <a:off x="1154953" y="2526043"/>
            <a:ext cx="9754784" cy="4081079"/>
          </a:xfrm>
        </p:spPr>
        <p:txBody>
          <a:bodyPr>
            <a:noAutofit/>
          </a:bodyPr>
          <a:lstStyle/>
          <a:p>
            <a:r>
              <a:rPr lang="en-US" sz="2400" dirty="0"/>
              <a:t>“</a:t>
            </a:r>
            <a:r>
              <a:rPr lang="en-US" sz="2400" i="1" dirty="0"/>
              <a:t>And you were </a:t>
            </a:r>
            <a:r>
              <a:rPr lang="en-US" sz="2400" b="1" i="1" dirty="0"/>
              <a:t>dead</a:t>
            </a:r>
            <a:r>
              <a:rPr lang="en-US" sz="2400" i="1" dirty="0"/>
              <a:t> in the trespasses and </a:t>
            </a:r>
            <a:r>
              <a:rPr lang="en-US" sz="2400" i="1" dirty="0" smtClean="0"/>
              <a:t>sins in </a:t>
            </a:r>
            <a:r>
              <a:rPr lang="en-US" sz="2400" i="1" dirty="0"/>
              <a:t>which you once walked, following the course of this world, following the prince of the power of the air, the spirit that is now at work in the sons of </a:t>
            </a:r>
            <a:r>
              <a:rPr lang="en-US" sz="2400" i="1" dirty="0" smtClean="0"/>
              <a:t>disobedience— </a:t>
            </a:r>
            <a:r>
              <a:rPr lang="en-US" sz="2400" i="1" baseline="30000" dirty="0"/>
              <a:t> </a:t>
            </a:r>
            <a:r>
              <a:rPr lang="en-US" sz="2400" i="1" dirty="0"/>
              <a:t>among whom we all once lived in the passions of our </a:t>
            </a:r>
            <a:r>
              <a:rPr lang="en-US" sz="2400" b="1" i="1" dirty="0"/>
              <a:t>flesh</a:t>
            </a:r>
            <a:r>
              <a:rPr lang="en-US" sz="2400" i="1" dirty="0"/>
              <a:t>, carrying out the desires of the </a:t>
            </a:r>
            <a:r>
              <a:rPr lang="en-US" sz="2400" b="1" i="1" dirty="0" smtClean="0"/>
              <a:t>body</a:t>
            </a:r>
            <a:r>
              <a:rPr lang="en-US" sz="2400" i="1" dirty="0" smtClean="0"/>
              <a:t> </a:t>
            </a:r>
            <a:r>
              <a:rPr lang="en-US" sz="2400" i="1" dirty="0"/>
              <a:t>and the </a:t>
            </a:r>
            <a:r>
              <a:rPr lang="en-US" sz="2400" b="1" i="1" dirty="0"/>
              <a:t>mind</a:t>
            </a:r>
            <a:r>
              <a:rPr lang="en-US" sz="2400" i="1" dirty="0"/>
              <a:t>, and were by nature children of wrath, like the rest of mankind</a:t>
            </a:r>
            <a:r>
              <a:rPr lang="en-US" sz="2400" i="1" dirty="0" smtClean="0"/>
              <a:t>.” </a:t>
            </a:r>
            <a:r>
              <a:rPr lang="en-US" sz="2400" dirty="0"/>
              <a:t>Ephesians </a:t>
            </a:r>
            <a:r>
              <a:rPr lang="en-US" sz="2400" dirty="0" smtClean="0"/>
              <a:t>2:1-3</a:t>
            </a:r>
          </a:p>
          <a:p>
            <a:endParaRPr lang="en-US" sz="2200" dirty="0" smtClean="0"/>
          </a:p>
          <a:p>
            <a:r>
              <a:rPr lang="en-US" sz="2200" dirty="0" smtClean="0"/>
              <a:t>The </a:t>
            </a:r>
            <a:r>
              <a:rPr lang="en-US" sz="2200" dirty="0" smtClean="0"/>
              <a:t>body and mind were active in carrying out their sinful desires</a:t>
            </a:r>
          </a:p>
        </p:txBody>
      </p:sp>
    </p:spTree>
    <p:extLst>
      <p:ext uri="{BB962C8B-B14F-4D97-AF65-F5344CB8AC3E}">
        <p14:creationId xmlns:p14="http://schemas.microsoft.com/office/powerpoint/2010/main" val="2473029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spirit, soul, body</a:t>
            </a:r>
            <a:endParaRPr lang="en-US" dirty="0"/>
          </a:p>
        </p:txBody>
      </p:sp>
      <p:sp>
        <p:nvSpPr>
          <p:cNvPr id="3" name="Content Placeholder 2"/>
          <p:cNvSpPr>
            <a:spLocks noGrp="1"/>
          </p:cNvSpPr>
          <p:nvPr>
            <p:ph idx="1"/>
          </p:nvPr>
        </p:nvSpPr>
        <p:spPr>
          <a:xfrm>
            <a:off x="1154955" y="2603499"/>
            <a:ext cx="9575250" cy="3965251"/>
          </a:xfrm>
        </p:spPr>
        <p:txBody>
          <a:bodyPr>
            <a:noAutofit/>
          </a:bodyPr>
          <a:lstStyle/>
          <a:p>
            <a:r>
              <a:rPr lang="en-US" sz="2400" b="1" dirty="0"/>
              <a:t>For the rest of this </a:t>
            </a:r>
            <a:r>
              <a:rPr lang="en-US" sz="2400" b="1" dirty="0" smtClean="0"/>
              <a:t>discussion</a:t>
            </a:r>
            <a:r>
              <a:rPr lang="en-US" sz="2400" dirty="0" smtClean="0"/>
              <a:t>: </a:t>
            </a:r>
            <a:r>
              <a:rPr lang="en-US" sz="2400" dirty="0"/>
              <a:t>body, soul, and </a:t>
            </a:r>
            <a:r>
              <a:rPr lang="en-US" sz="2400" dirty="0" smtClean="0"/>
              <a:t>spirit </a:t>
            </a:r>
          </a:p>
          <a:p>
            <a:r>
              <a:rPr lang="en-US" sz="2400" b="1" dirty="0" smtClean="0"/>
              <a:t>body</a:t>
            </a:r>
            <a:r>
              <a:rPr lang="en-US" sz="2400" dirty="0" smtClean="0"/>
              <a:t> </a:t>
            </a:r>
            <a:r>
              <a:rPr lang="en-US" sz="2400" dirty="0"/>
              <a:t>– </a:t>
            </a:r>
            <a:r>
              <a:rPr lang="en-US" sz="2400" dirty="0" smtClean="0"/>
              <a:t>organs, skin, brain, touch</a:t>
            </a:r>
            <a:r>
              <a:rPr lang="en-US" sz="2400" dirty="0"/>
              <a:t>, taste, hearing, sight, </a:t>
            </a:r>
            <a:r>
              <a:rPr lang="en-US" sz="2400" dirty="0" smtClean="0"/>
              <a:t>smell (possible sin issues)</a:t>
            </a:r>
            <a:endParaRPr lang="en-US" sz="2400" dirty="0"/>
          </a:p>
          <a:p>
            <a:r>
              <a:rPr lang="en-US" sz="2400" b="1" dirty="0"/>
              <a:t>soul</a:t>
            </a:r>
            <a:r>
              <a:rPr lang="en-US" sz="2400" dirty="0"/>
              <a:t> – thoughts, emotions, desires, mind, will, </a:t>
            </a:r>
            <a:r>
              <a:rPr lang="en-US" sz="2400" dirty="0" smtClean="0"/>
              <a:t>feelings, </a:t>
            </a:r>
            <a:r>
              <a:rPr lang="en-US" sz="2400" dirty="0"/>
              <a:t>imagination, conscience, memory, reason and </a:t>
            </a:r>
            <a:r>
              <a:rPr lang="en-US" sz="2400" dirty="0" smtClean="0"/>
              <a:t>affections (possible sin issues)</a:t>
            </a:r>
            <a:endParaRPr lang="en-US" sz="2400" dirty="0"/>
          </a:p>
          <a:p>
            <a:r>
              <a:rPr lang="en-US" sz="2400" b="1" dirty="0"/>
              <a:t>spirit</a:t>
            </a:r>
            <a:r>
              <a:rPr lang="en-US" sz="2400" dirty="0"/>
              <a:t> – indwelled by the Holy Spirit and connected to God if we are a believer, dead and unconnected if we are an </a:t>
            </a:r>
            <a:r>
              <a:rPr lang="en-US" sz="2400" dirty="0" smtClean="0"/>
              <a:t>unbeliever (ex. faith</a:t>
            </a:r>
            <a:r>
              <a:rPr lang="en-US" sz="2400" dirty="0"/>
              <a:t>, hope, reverence, prayer, and worship can be part of spirit </a:t>
            </a:r>
            <a:r>
              <a:rPr lang="en-US" sz="2400" dirty="0" smtClean="0"/>
              <a:t>life)</a:t>
            </a:r>
            <a:endParaRPr lang="en-US" sz="2400" dirty="0"/>
          </a:p>
          <a:p>
            <a:endParaRPr lang="en-US" sz="2200" dirty="0"/>
          </a:p>
        </p:txBody>
      </p:sp>
    </p:spTree>
    <p:extLst>
      <p:ext uri="{BB962C8B-B14F-4D97-AF65-F5344CB8AC3E}">
        <p14:creationId xmlns:p14="http://schemas.microsoft.com/office/powerpoint/2010/main" val="1397637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Unbeliever</a:t>
            </a:r>
            <a:endParaRPr lang="en-US" dirty="0"/>
          </a:p>
        </p:txBody>
      </p:sp>
      <p:sp>
        <p:nvSpPr>
          <p:cNvPr id="3" name="Content Placeholder 2"/>
          <p:cNvSpPr>
            <a:spLocks noGrp="1"/>
          </p:cNvSpPr>
          <p:nvPr>
            <p:ph idx="1"/>
          </p:nvPr>
        </p:nvSpPr>
        <p:spPr>
          <a:xfrm>
            <a:off x="1154955" y="2603499"/>
            <a:ext cx="9865142" cy="4018017"/>
          </a:xfrm>
        </p:spPr>
        <p:txBody>
          <a:bodyPr>
            <a:noAutofit/>
          </a:bodyPr>
          <a:lstStyle/>
          <a:p>
            <a:r>
              <a:rPr lang="en-US" sz="2200" dirty="0"/>
              <a:t>Children of wrath: carrying out the desires of the body and the mind, and ensnared by the devil to do his will</a:t>
            </a:r>
          </a:p>
          <a:p>
            <a:r>
              <a:rPr lang="en-US" sz="2200" dirty="0" smtClean="0"/>
              <a:t>“</a:t>
            </a:r>
            <a:r>
              <a:rPr lang="en-US" sz="2200" i="1" dirty="0"/>
              <a:t>The </a:t>
            </a:r>
            <a:r>
              <a:rPr lang="en-US" sz="2200" b="1" i="1" dirty="0"/>
              <a:t>natural person </a:t>
            </a:r>
            <a:r>
              <a:rPr lang="en-US" sz="2200" i="1" dirty="0"/>
              <a:t>does not accept the things of the Spirit of God, for they are folly to him, and he is not able to understand them because they are </a:t>
            </a:r>
            <a:r>
              <a:rPr lang="en-US" sz="2200" b="1" i="1" dirty="0"/>
              <a:t>spiritually</a:t>
            </a:r>
            <a:r>
              <a:rPr lang="en-US" sz="2200" i="1" dirty="0"/>
              <a:t> discerned</a:t>
            </a:r>
            <a:r>
              <a:rPr lang="en-US" sz="2200" dirty="0" smtClean="0"/>
              <a:t>.” </a:t>
            </a:r>
            <a:r>
              <a:rPr lang="en-US" sz="2200" dirty="0"/>
              <a:t>I </a:t>
            </a:r>
            <a:r>
              <a:rPr lang="en-US" sz="2200" dirty="0" smtClean="0"/>
              <a:t>Corinthians </a:t>
            </a:r>
            <a:r>
              <a:rPr lang="en-US" sz="2200" dirty="0"/>
              <a:t>2:14 </a:t>
            </a:r>
            <a:endParaRPr lang="en-US" sz="2200" dirty="0" smtClean="0"/>
          </a:p>
          <a:p>
            <a:r>
              <a:rPr lang="en-US" sz="2200" dirty="0" smtClean="0"/>
              <a:t>“</a:t>
            </a:r>
            <a:r>
              <a:rPr lang="en-US" sz="2200" i="1" dirty="0" smtClean="0"/>
              <a:t>God </a:t>
            </a:r>
            <a:r>
              <a:rPr lang="en-US" sz="2200" i="1" dirty="0"/>
              <a:t>may perhaps grant </a:t>
            </a:r>
            <a:r>
              <a:rPr lang="en-US" sz="2200" i="1" dirty="0" smtClean="0"/>
              <a:t>them [unbeliever] </a:t>
            </a:r>
            <a:r>
              <a:rPr lang="en-US" sz="2200" i="1" dirty="0"/>
              <a:t>repentance leading to a knowledge of the truth, </a:t>
            </a:r>
            <a:r>
              <a:rPr lang="en-US" sz="2200" i="1" dirty="0" smtClean="0"/>
              <a:t>and </a:t>
            </a:r>
            <a:r>
              <a:rPr lang="en-US" sz="2200" i="1" dirty="0"/>
              <a:t>they may come to their senses and escape from the </a:t>
            </a:r>
            <a:r>
              <a:rPr lang="en-US" sz="2200" b="1" i="1" dirty="0"/>
              <a:t>snare of the devil</a:t>
            </a:r>
            <a:r>
              <a:rPr lang="en-US" sz="2200" i="1" dirty="0"/>
              <a:t>, after being </a:t>
            </a:r>
            <a:r>
              <a:rPr lang="en-US" sz="2200" b="1" i="1" dirty="0"/>
              <a:t>captured</a:t>
            </a:r>
            <a:r>
              <a:rPr lang="en-US" sz="2200" i="1" dirty="0"/>
              <a:t> by him </a:t>
            </a:r>
            <a:r>
              <a:rPr lang="en-US" sz="2200" b="1" i="1" dirty="0"/>
              <a:t>to do his will</a:t>
            </a:r>
            <a:r>
              <a:rPr lang="en-US" sz="2200" i="1" dirty="0"/>
              <a:t>.</a:t>
            </a:r>
            <a:r>
              <a:rPr lang="en-US" sz="2200" dirty="0"/>
              <a:t>” II Timothy </a:t>
            </a:r>
            <a:r>
              <a:rPr lang="en-US" sz="2200" dirty="0" smtClean="0"/>
              <a:t>2:24-26 </a:t>
            </a:r>
          </a:p>
          <a:p>
            <a:endParaRPr lang="en-US" sz="2200" dirty="0"/>
          </a:p>
          <a:p>
            <a:endParaRPr lang="en-US" sz="2200" dirty="0"/>
          </a:p>
          <a:p>
            <a:endParaRPr lang="en-US" sz="2200" dirty="0"/>
          </a:p>
        </p:txBody>
      </p:sp>
    </p:spTree>
    <p:extLst>
      <p:ext uri="{BB962C8B-B14F-4D97-AF65-F5344CB8AC3E}">
        <p14:creationId xmlns:p14="http://schemas.microsoft.com/office/powerpoint/2010/main" val="6208023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751</TotalTime>
  <Words>2331</Words>
  <Application>Microsoft Office PowerPoint</Application>
  <PresentationFormat>Widescreen</PresentationFormat>
  <Paragraphs>151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3</vt:lpstr>
      <vt:lpstr>Ion Boardroom</vt:lpstr>
      <vt:lpstr>Freedom Training</vt:lpstr>
      <vt:lpstr>Overview</vt:lpstr>
      <vt:lpstr>Humans: spirit, soul, body</vt:lpstr>
      <vt:lpstr>Body, soul, spirit</vt:lpstr>
      <vt:lpstr>Heart</vt:lpstr>
      <vt:lpstr>Flesh</vt:lpstr>
      <vt:lpstr>Flesh</vt:lpstr>
      <vt:lpstr>Human: spirit, soul, body</vt:lpstr>
      <vt:lpstr>Unbeliever</vt:lpstr>
      <vt:lpstr>Alive spirit</vt:lpstr>
      <vt:lpstr>Alive spirit</vt:lpstr>
      <vt:lpstr>Holy Spirit in the believer</vt:lpstr>
      <vt:lpstr>Extra-Biblical theories </vt:lpstr>
      <vt:lpstr>PowerPoint Presentation</vt:lpstr>
      <vt:lpstr>Demonized or oppressed</vt:lpstr>
      <vt:lpstr>Demonized man</vt:lpstr>
      <vt:lpstr>Oppression</vt:lpstr>
      <vt:lpstr>King Saul</vt:lpstr>
      <vt:lpstr>Demonized girl</vt:lpstr>
      <vt:lpstr>Christian oppression</vt:lpstr>
      <vt:lpstr>Oppression</vt:lpstr>
      <vt:lpstr>General Teachings</vt:lpstr>
      <vt:lpstr>Causes of oppression/demonization</vt:lpstr>
      <vt:lpstr>Rebuking</vt:lpstr>
      <vt:lpstr>PowerPoint Presentation</vt:lpstr>
      <vt:lpstr>Proactive Victorious Life</vt:lpstr>
      <vt:lpstr>Activations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Training</dc:title>
  <dc:creator>Tracy Holsclaw</dc:creator>
  <cp:lastModifiedBy>Tracy Holsclaw</cp:lastModifiedBy>
  <cp:revision>99</cp:revision>
  <dcterms:created xsi:type="dcterms:W3CDTF">2018-05-18T17:56:49Z</dcterms:created>
  <dcterms:modified xsi:type="dcterms:W3CDTF">2018-08-27T18:56:01Z</dcterms:modified>
</cp:coreProperties>
</file>