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17" r:id="rId3"/>
    <p:sldId id="320" r:id="rId4"/>
    <p:sldId id="306" r:id="rId5"/>
    <p:sldId id="288" r:id="rId6"/>
    <p:sldId id="296" r:id="rId7"/>
    <p:sldId id="311" r:id="rId8"/>
    <p:sldId id="289" r:id="rId9"/>
    <p:sldId id="309" r:id="rId10"/>
    <p:sldId id="290" r:id="rId11"/>
    <p:sldId id="300" r:id="rId12"/>
    <p:sldId id="301" r:id="rId13"/>
    <p:sldId id="291" r:id="rId14"/>
    <p:sldId id="307" r:id="rId15"/>
    <p:sldId id="293" r:id="rId16"/>
    <p:sldId id="299" r:id="rId17"/>
    <p:sldId id="292" r:id="rId18"/>
    <p:sldId id="285" r:id="rId19"/>
    <p:sldId id="312" r:id="rId20"/>
    <p:sldId id="277" r:id="rId21"/>
    <p:sldId id="319" r:id="rId22"/>
    <p:sldId id="294" r:id="rId23"/>
    <p:sldId id="318" r:id="rId24"/>
    <p:sldId id="310" r:id="rId25"/>
    <p:sldId id="313" r:id="rId26"/>
    <p:sldId id="321" r:id="rId27"/>
    <p:sldId id="314" r:id="rId28"/>
    <p:sldId id="315" r:id="rId29"/>
    <p:sldId id="31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97" autoAdjust="0"/>
    <p:restoredTop sz="94660"/>
  </p:normalViewPr>
  <p:slideViewPr>
    <p:cSldViewPr snapToGrid="0">
      <p:cViewPr varScale="1">
        <p:scale>
          <a:sx n="62" d="100"/>
          <a:sy n="62" d="100"/>
        </p:scale>
        <p:origin x="16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9/10/2018</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9/10/2018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9/10/2018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9/10/2018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9/10/2018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9/10/2018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9/10/2018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9/10/2018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9/10/2018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9/10/2018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9/10/2018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9/10/2018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9/10/2018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9/10/2018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9/10/2018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9/10/2018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9/10/2018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9/10/2018</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FREEDOM TRAINING</a:t>
            </a:r>
            <a:endParaRPr lang="en-US" dirty="0"/>
          </a:p>
        </p:txBody>
      </p:sp>
      <p:sp>
        <p:nvSpPr>
          <p:cNvPr id="3" name="Subtitle 2"/>
          <p:cNvSpPr>
            <a:spLocks noGrp="1"/>
          </p:cNvSpPr>
          <p:nvPr>
            <p:ph type="subTitle" idx="1"/>
          </p:nvPr>
        </p:nvSpPr>
        <p:spPr/>
        <p:txBody>
          <a:bodyPr/>
          <a:lstStyle/>
          <a:p>
            <a:r>
              <a:rPr lang="en-US" dirty="0"/>
              <a:t>Wholeness: </a:t>
            </a:r>
            <a:r>
              <a:rPr lang="en-US" dirty="0" smtClean="0"/>
              <a:t>Mind, Emotions, and Body </a:t>
            </a:r>
            <a:endParaRPr lang="en-US" dirty="0"/>
          </a:p>
        </p:txBody>
      </p:sp>
    </p:spTree>
    <p:extLst>
      <p:ext uri="{BB962C8B-B14F-4D97-AF65-F5344CB8AC3E}">
        <p14:creationId xmlns:p14="http://schemas.microsoft.com/office/powerpoint/2010/main" val="723895297"/>
      </p:ext>
    </p:extLst>
  </p:cSld>
  <p:clrMapOvr>
    <a:masterClrMapping/>
  </p:clrMapOvr>
  <mc:AlternateContent xmlns:mc="http://schemas.openxmlformats.org/markup-compatibility/2006" xmlns:p14="http://schemas.microsoft.com/office/powerpoint/2010/main">
    <mc:Choice Requires="p14">
      <p:transition spd="slow" p14:dur="2000" advTm="7746"/>
    </mc:Choice>
    <mc:Fallback xmlns="">
      <p:transition spd="slow" advTm="774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Soul wholeness: mind</a:t>
            </a:r>
          </a:p>
        </p:txBody>
      </p:sp>
      <p:sp>
        <p:nvSpPr>
          <p:cNvPr id="3" name="Content Placeholder 2"/>
          <p:cNvSpPr>
            <a:spLocks noGrp="1"/>
          </p:cNvSpPr>
          <p:nvPr>
            <p:ph idx="1"/>
          </p:nvPr>
        </p:nvSpPr>
        <p:spPr>
          <a:xfrm>
            <a:off x="1154953" y="2464015"/>
            <a:ext cx="9817845" cy="3416300"/>
          </a:xfrm>
        </p:spPr>
        <p:txBody>
          <a:bodyPr>
            <a:noAutofit/>
          </a:bodyPr>
          <a:lstStyle/>
          <a:p>
            <a:r>
              <a:rPr lang="en-US" sz="2000" dirty="0" smtClean="0"/>
              <a:t>“The </a:t>
            </a:r>
            <a:r>
              <a:rPr lang="en-US" sz="2000" dirty="0"/>
              <a:t>natural person does not accept the things of the Spirit of God, for they are folly to him, and he is not able to understand them because they are spiritually </a:t>
            </a:r>
            <a:r>
              <a:rPr lang="en-US" sz="2000" dirty="0" smtClean="0"/>
              <a:t>discerned… </a:t>
            </a:r>
            <a:r>
              <a:rPr lang="en-US" sz="2000" b="1" dirty="0" smtClean="0"/>
              <a:t>But </a:t>
            </a:r>
            <a:r>
              <a:rPr lang="en-US" sz="2000" b="1" dirty="0"/>
              <a:t>we have the mind of </a:t>
            </a:r>
            <a:r>
              <a:rPr lang="en-US" sz="2000" b="1" dirty="0" smtClean="0"/>
              <a:t>Christ</a:t>
            </a:r>
            <a:r>
              <a:rPr lang="en-US" sz="2000" dirty="0" smtClean="0"/>
              <a:t>.” I </a:t>
            </a:r>
            <a:r>
              <a:rPr lang="en-US" sz="2000" dirty="0" err="1" smtClean="0"/>
              <a:t>Cor</a:t>
            </a:r>
            <a:r>
              <a:rPr lang="en-US" sz="2000" dirty="0" smtClean="0"/>
              <a:t> 2:14-16</a:t>
            </a:r>
          </a:p>
          <a:p>
            <a:r>
              <a:rPr lang="en-US" sz="2000" dirty="0" smtClean="0"/>
              <a:t>“Finally</a:t>
            </a:r>
            <a:r>
              <a:rPr lang="en-US" sz="2000" dirty="0"/>
              <a:t>, brothers, whatever is true, whatever is honorable, whatever is just, whatever is pure, whatever is lovely, whatever is commendable, if there is any excellence, if there is anything worthy of praise, </a:t>
            </a:r>
            <a:r>
              <a:rPr lang="en-US" sz="2000" b="1" dirty="0"/>
              <a:t>think</a:t>
            </a:r>
            <a:r>
              <a:rPr lang="en-US" sz="2000" dirty="0"/>
              <a:t> </a:t>
            </a:r>
            <a:r>
              <a:rPr lang="en-US" sz="2000" b="1" dirty="0"/>
              <a:t>about these things</a:t>
            </a:r>
            <a:r>
              <a:rPr lang="en-US" sz="2000" dirty="0"/>
              <a:t>. </a:t>
            </a:r>
            <a:r>
              <a:rPr lang="en-US" sz="2000" dirty="0" smtClean="0"/>
              <a:t>What </a:t>
            </a:r>
            <a:r>
              <a:rPr lang="en-US" sz="2000" dirty="0"/>
              <a:t>you have </a:t>
            </a:r>
            <a:r>
              <a:rPr lang="en-US" sz="2000" dirty="0" smtClean="0"/>
              <a:t>learned</a:t>
            </a:r>
            <a:r>
              <a:rPr lang="en-US" sz="2000" baseline="30000" dirty="0"/>
              <a:t> </a:t>
            </a:r>
            <a:r>
              <a:rPr lang="en-US" sz="2000" dirty="0" smtClean="0"/>
              <a:t>and </a:t>
            </a:r>
            <a:r>
              <a:rPr lang="en-US" sz="2000" dirty="0"/>
              <a:t>received and heard and seen in me—</a:t>
            </a:r>
            <a:r>
              <a:rPr lang="en-US" sz="2000" b="1" dirty="0"/>
              <a:t>practice</a:t>
            </a:r>
            <a:r>
              <a:rPr lang="en-US" sz="2000" dirty="0"/>
              <a:t> </a:t>
            </a:r>
            <a:r>
              <a:rPr lang="en-US" sz="2000" b="1" dirty="0"/>
              <a:t>these things</a:t>
            </a:r>
            <a:r>
              <a:rPr lang="en-US" sz="2000" dirty="0"/>
              <a:t>, and the </a:t>
            </a:r>
            <a:r>
              <a:rPr lang="en-US" sz="2000" b="1" dirty="0"/>
              <a:t>God of peace </a:t>
            </a:r>
            <a:r>
              <a:rPr lang="en-US" sz="2000" dirty="0"/>
              <a:t>will be with you</a:t>
            </a:r>
            <a:r>
              <a:rPr lang="en-US" sz="2000" dirty="0" smtClean="0"/>
              <a:t>.” Phil 4:8-9</a:t>
            </a:r>
          </a:p>
          <a:p>
            <a:r>
              <a:rPr lang="en-US" sz="2000" dirty="0"/>
              <a:t>“My </a:t>
            </a:r>
            <a:r>
              <a:rPr lang="en-US" sz="2000" b="1" dirty="0"/>
              <a:t>soul</a:t>
            </a:r>
            <a:r>
              <a:rPr lang="en-US" sz="2000" dirty="0"/>
              <a:t> will be satisfied as with fat and rich food, and my mouth will praise you with joyful lips,</a:t>
            </a:r>
            <a:r>
              <a:rPr lang="en-US" sz="2000" baseline="30000" dirty="0"/>
              <a:t> </a:t>
            </a:r>
            <a:r>
              <a:rPr lang="en-US" sz="2000" dirty="0"/>
              <a:t>when I remember you upon my bed, and </a:t>
            </a:r>
            <a:r>
              <a:rPr lang="en-US" sz="2000" b="1" dirty="0"/>
              <a:t>meditate on you </a:t>
            </a:r>
            <a:r>
              <a:rPr lang="en-US" sz="2000" dirty="0"/>
              <a:t>in the watches of the </a:t>
            </a:r>
            <a:r>
              <a:rPr lang="en-US" sz="2000" dirty="0" smtClean="0"/>
              <a:t>night” </a:t>
            </a:r>
            <a:r>
              <a:rPr lang="en-US" sz="2000" dirty="0"/>
              <a:t>Ps </a:t>
            </a:r>
            <a:r>
              <a:rPr lang="en-US" sz="2000" dirty="0" smtClean="0"/>
              <a:t>63:5-6</a:t>
            </a:r>
            <a:endParaRPr lang="en-US" sz="2000" dirty="0"/>
          </a:p>
          <a:p>
            <a:endParaRPr lang="en-US" sz="2200" dirty="0"/>
          </a:p>
        </p:txBody>
      </p:sp>
    </p:spTree>
    <p:extLst>
      <p:ext uri="{BB962C8B-B14F-4D97-AF65-F5344CB8AC3E}">
        <p14:creationId xmlns:p14="http://schemas.microsoft.com/office/powerpoint/2010/main" val="1992866426"/>
      </p:ext>
    </p:extLst>
  </p:cSld>
  <p:clrMapOvr>
    <a:masterClrMapping/>
  </p:clrMapOvr>
  <mc:AlternateContent xmlns:mc="http://schemas.openxmlformats.org/markup-compatibility/2006" xmlns:p14="http://schemas.microsoft.com/office/powerpoint/2010/main">
    <mc:Choice Requires="p14">
      <p:transition spd="slow" p14:dur="2000" advTm="112550"/>
    </mc:Choice>
    <mc:Fallback xmlns="">
      <p:transition spd="slow" advTm="11255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Soul wholeness: heart</a:t>
            </a:r>
            <a:endParaRPr lang="en-US" dirty="0"/>
          </a:p>
        </p:txBody>
      </p:sp>
      <p:sp>
        <p:nvSpPr>
          <p:cNvPr id="3" name="Content Placeholder 2"/>
          <p:cNvSpPr>
            <a:spLocks noGrp="1"/>
          </p:cNvSpPr>
          <p:nvPr>
            <p:ph idx="1"/>
          </p:nvPr>
        </p:nvSpPr>
        <p:spPr>
          <a:xfrm>
            <a:off x="1154953" y="2448516"/>
            <a:ext cx="9376974" cy="4107543"/>
          </a:xfrm>
        </p:spPr>
        <p:txBody>
          <a:bodyPr>
            <a:normAutofit/>
          </a:bodyPr>
          <a:lstStyle/>
          <a:p>
            <a:r>
              <a:rPr lang="en-US" sz="2000" dirty="0" smtClean="0"/>
              <a:t>Hope peace, trust brings health to the soul:</a:t>
            </a:r>
          </a:p>
          <a:p>
            <a:r>
              <a:rPr lang="en-US" sz="2000" dirty="0" smtClean="0"/>
              <a:t>“Why </a:t>
            </a:r>
            <a:r>
              <a:rPr lang="en-US" sz="2000" dirty="0"/>
              <a:t>are you </a:t>
            </a:r>
            <a:r>
              <a:rPr lang="en-US" sz="2000" b="1" dirty="0"/>
              <a:t>cast down</a:t>
            </a:r>
            <a:r>
              <a:rPr lang="en-US" sz="2000" dirty="0"/>
              <a:t>, O my </a:t>
            </a:r>
            <a:r>
              <a:rPr lang="en-US" sz="2000" b="1" dirty="0" smtClean="0"/>
              <a:t>soul</a:t>
            </a:r>
            <a:r>
              <a:rPr lang="en-US" sz="2000" dirty="0" smtClean="0"/>
              <a:t>, and </a:t>
            </a:r>
            <a:r>
              <a:rPr lang="en-US" sz="2000" dirty="0"/>
              <a:t>why are you in turmoil within </a:t>
            </a:r>
            <a:r>
              <a:rPr lang="en-US" sz="2000" dirty="0" smtClean="0"/>
              <a:t>me? </a:t>
            </a:r>
            <a:r>
              <a:rPr lang="en-US" sz="2000" b="1" dirty="0" smtClean="0"/>
              <a:t>Hope </a:t>
            </a:r>
            <a:r>
              <a:rPr lang="en-US" sz="2000" b="1" dirty="0"/>
              <a:t>in God</a:t>
            </a:r>
            <a:r>
              <a:rPr lang="en-US" sz="2000" dirty="0"/>
              <a:t>; for I shall again praise </a:t>
            </a:r>
            <a:r>
              <a:rPr lang="en-US" sz="2000" dirty="0" smtClean="0"/>
              <a:t>him, my </a:t>
            </a:r>
            <a:r>
              <a:rPr lang="en-US" sz="2000" dirty="0"/>
              <a:t>salvation and my God</a:t>
            </a:r>
            <a:r>
              <a:rPr lang="en-US" sz="2000" dirty="0" smtClean="0"/>
              <a:t>.” Ps 43:5</a:t>
            </a:r>
            <a:endParaRPr lang="en-US" sz="2000" dirty="0"/>
          </a:p>
          <a:p>
            <a:r>
              <a:rPr lang="en-US" sz="2000" b="1" dirty="0" smtClean="0"/>
              <a:t>“Peace</a:t>
            </a:r>
            <a:r>
              <a:rPr lang="en-US" sz="2000" dirty="0" smtClean="0"/>
              <a:t> </a:t>
            </a:r>
            <a:r>
              <a:rPr lang="en-US" sz="2000" dirty="0"/>
              <a:t>I leave with you; my </a:t>
            </a:r>
            <a:r>
              <a:rPr lang="en-US" sz="2000" b="1" dirty="0"/>
              <a:t>peace</a:t>
            </a:r>
            <a:r>
              <a:rPr lang="en-US" sz="2000" dirty="0"/>
              <a:t> I give </a:t>
            </a:r>
            <a:r>
              <a:rPr lang="en-US" sz="2000" dirty="0" smtClean="0"/>
              <a:t>you… Do </a:t>
            </a:r>
            <a:r>
              <a:rPr lang="en-US" sz="2000" dirty="0"/>
              <a:t>not let your </a:t>
            </a:r>
            <a:r>
              <a:rPr lang="en-US" sz="2000" b="1" dirty="0"/>
              <a:t>hearts be troubled </a:t>
            </a:r>
            <a:r>
              <a:rPr lang="en-US" sz="2000" dirty="0"/>
              <a:t>and do not be afraid.” John 14:27 </a:t>
            </a:r>
            <a:endParaRPr lang="en-US" sz="2000" dirty="0" smtClean="0"/>
          </a:p>
          <a:p>
            <a:r>
              <a:rPr lang="en-US" sz="2000" dirty="0" smtClean="0"/>
              <a:t>“Let the </a:t>
            </a:r>
            <a:r>
              <a:rPr lang="en-US" sz="2000" b="1" dirty="0" smtClean="0"/>
              <a:t>peace</a:t>
            </a:r>
            <a:r>
              <a:rPr lang="en-US" sz="2000" dirty="0" smtClean="0"/>
              <a:t> of Christ rule in your </a:t>
            </a:r>
            <a:r>
              <a:rPr lang="en-US" sz="2000" b="1" dirty="0" smtClean="0"/>
              <a:t>hearts</a:t>
            </a:r>
            <a:r>
              <a:rPr lang="en-US" sz="2000" dirty="0" smtClean="0"/>
              <a:t>…” Col 3:15 </a:t>
            </a:r>
          </a:p>
          <a:p>
            <a:r>
              <a:rPr lang="en-US" sz="2000" dirty="0" smtClean="0"/>
              <a:t>“</a:t>
            </a:r>
            <a:r>
              <a:rPr lang="en-US" sz="2000" dirty="0"/>
              <a:t>For our heart is glad in him, because we </a:t>
            </a:r>
            <a:r>
              <a:rPr lang="en-US" sz="2000" b="1" dirty="0"/>
              <a:t>trust</a:t>
            </a:r>
            <a:r>
              <a:rPr lang="en-US" sz="2000" dirty="0"/>
              <a:t> in his holy name</a:t>
            </a:r>
            <a:r>
              <a:rPr lang="en-US" sz="2000" dirty="0" smtClean="0"/>
              <a:t>.” </a:t>
            </a:r>
            <a:r>
              <a:rPr lang="en-US" sz="2000" dirty="0"/>
              <a:t>Ps 33:21</a:t>
            </a:r>
          </a:p>
          <a:p>
            <a:endParaRPr lang="en-US" sz="2000" dirty="0" smtClean="0"/>
          </a:p>
          <a:p>
            <a:endParaRPr lang="en-US" dirty="0"/>
          </a:p>
        </p:txBody>
      </p:sp>
    </p:spTree>
    <p:extLst>
      <p:ext uri="{BB962C8B-B14F-4D97-AF65-F5344CB8AC3E}">
        <p14:creationId xmlns:p14="http://schemas.microsoft.com/office/powerpoint/2010/main" val="2365372262"/>
      </p:ext>
    </p:extLst>
  </p:cSld>
  <p:clrMapOvr>
    <a:masterClrMapping/>
  </p:clrMapOvr>
  <mc:AlternateContent xmlns:mc="http://schemas.openxmlformats.org/markup-compatibility/2006" xmlns:p14="http://schemas.microsoft.com/office/powerpoint/2010/main">
    <mc:Choice Requires="p14">
      <p:transition spd="slow" p14:dur="2000" advTm="84743"/>
    </mc:Choice>
    <mc:Fallback xmlns="">
      <p:transition spd="slow" advTm="84743"/>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wholeness</a:t>
            </a:r>
            <a:endParaRPr lang="en-US" dirty="0"/>
          </a:p>
        </p:txBody>
      </p:sp>
      <p:sp>
        <p:nvSpPr>
          <p:cNvPr id="3" name="Content Placeholder 2"/>
          <p:cNvSpPr>
            <a:spLocks noGrp="1"/>
          </p:cNvSpPr>
          <p:nvPr>
            <p:ph idx="1"/>
          </p:nvPr>
        </p:nvSpPr>
        <p:spPr>
          <a:xfrm>
            <a:off x="1154955" y="2603500"/>
            <a:ext cx="8761412" cy="3688812"/>
          </a:xfrm>
        </p:spPr>
        <p:txBody>
          <a:bodyPr>
            <a:normAutofit lnSpcReduction="10000"/>
          </a:bodyPr>
          <a:lstStyle/>
          <a:p>
            <a:r>
              <a:rPr lang="en-US" sz="2200" dirty="0"/>
              <a:t>“The </a:t>
            </a:r>
            <a:r>
              <a:rPr lang="en-US" sz="2200" cap="small" dirty="0"/>
              <a:t>Lord</a:t>
            </a:r>
            <a:r>
              <a:rPr lang="en-US" sz="2200" dirty="0"/>
              <a:t> sustains him on his sickbed; in his illness you </a:t>
            </a:r>
            <a:r>
              <a:rPr lang="en-US" sz="2200" b="1" dirty="0"/>
              <a:t>restore him to full health</a:t>
            </a:r>
            <a:r>
              <a:rPr lang="en-US" sz="2200" dirty="0"/>
              <a:t>.” Ps 41:3</a:t>
            </a:r>
          </a:p>
          <a:p>
            <a:r>
              <a:rPr lang="en-US" sz="2200" dirty="0" smtClean="0"/>
              <a:t>”</a:t>
            </a:r>
            <a:r>
              <a:rPr lang="en-US" sz="2200" dirty="0"/>
              <a:t>Is anyone among you </a:t>
            </a:r>
            <a:r>
              <a:rPr lang="en-US" sz="2200" b="1" dirty="0"/>
              <a:t>suffering</a:t>
            </a:r>
            <a:r>
              <a:rPr lang="en-US" sz="2200" dirty="0"/>
              <a:t>? Let him pray. Is anyone cheerful? Let him sing praise. </a:t>
            </a:r>
            <a:r>
              <a:rPr lang="en-US" sz="2200" baseline="30000" dirty="0"/>
              <a:t> </a:t>
            </a:r>
            <a:r>
              <a:rPr lang="en-US" sz="2200" dirty="0"/>
              <a:t>Is anyone among you</a:t>
            </a:r>
            <a:r>
              <a:rPr lang="en-US" sz="2200" b="1" dirty="0"/>
              <a:t> sick</a:t>
            </a:r>
            <a:r>
              <a:rPr lang="en-US" sz="2200" dirty="0"/>
              <a:t>? Let him call for the elders of the church, and let them pray over him, anointing him with oil in the name of the Lord. And the prayer of faith will save the one who is sick, and </a:t>
            </a:r>
            <a:r>
              <a:rPr lang="en-US" sz="2200" b="1" dirty="0"/>
              <a:t>the Lord will raise him up</a:t>
            </a:r>
            <a:r>
              <a:rPr lang="en-US" sz="2200" dirty="0"/>
              <a:t>. And </a:t>
            </a:r>
            <a:r>
              <a:rPr lang="en-US" sz="2200" b="1" u="sng" dirty="0"/>
              <a:t>if</a:t>
            </a:r>
            <a:r>
              <a:rPr lang="en-US" sz="2200" dirty="0"/>
              <a:t> he has committed sins, he will be forgiven. Therefore, confess your sins to one another and pray for one another, that you may be healed.” James 5:13-16</a:t>
            </a:r>
          </a:p>
          <a:p>
            <a:endParaRPr lang="en-US" dirty="0"/>
          </a:p>
        </p:txBody>
      </p:sp>
    </p:spTree>
    <p:extLst>
      <p:ext uri="{BB962C8B-B14F-4D97-AF65-F5344CB8AC3E}">
        <p14:creationId xmlns:p14="http://schemas.microsoft.com/office/powerpoint/2010/main" val="2197744079"/>
      </p:ext>
    </p:extLst>
  </p:cSld>
  <p:clrMapOvr>
    <a:masterClrMapping/>
  </p:clrMapOvr>
  <mc:AlternateContent xmlns:mc="http://schemas.openxmlformats.org/markup-compatibility/2006" xmlns:p14="http://schemas.microsoft.com/office/powerpoint/2010/main">
    <mc:Choice Requires="p14">
      <p:transition spd="slow" p14:dur="2000" advTm="99173"/>
    </mc:Choice>
    <mc:Fallback xmlns="">
      <p:transition spd="slow" advTm="9917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wholeness</a:t>
            </a:r>
            <a:endParaRPr lang="en-US" dirty="0"/>
          </a:p>
        </p:txBody>
      </p:sp>
      <p:sp>
        <p:nvSpPr>
          <p:cNvPr id="3" name="Content Placeholder 2"/>
          <p:cNvSpPr>
            <a:spLocks noGrp="1"/>
          </p:cNvSpPr>
          <p:nvPr>
            <p:ph idx="1"/>
          </p:nvPr>
        </p:nvSpPr>
        <p:spPr>
          <a:xfrm>
            <a:off x="1154953" y="1998512"/>
            <a:ext cx="9670890" cy="4662714"/>
          </a:xfrm>
        </p:spPr>
        <p:txBody>
          <a:bodyPr>
            <a:noAutofit/>
          </a:bodyPr>
          <a:lstStyle/>
          <a:p>
            <a:endParaRPr lang="en-US" sz="2200" dirty="0"/>
          </a:p>
          <a:p>
            <a:r>
              <a:rPr lang="en-US" sz="2000" b="1" dirty="0" smtClean="0"/>
              <a:t>Sometimes</a:t>
            </a:r>
            <a:r>
              <a:rPr lang="en-US" sz="2000" dirty="0" smtClean="0"/>
              <a:t> illness is a result of our own actions and repentance is required</a:t>
            </a:r>
          </a:p>
          <a:p>
            <a:pPr lvl="1"/>
            <a:r>
              <a:rPr lang="en-US" sz="2000" dirty="0" smtClean="0"/>
              <a:t>“As </a:t>
            </a:r>
            <a:r>
              <a:rPr lang="en-US" sz="2000" dirty="0"/>
              <a:t>for me, I said, </a:t>
            </a:r>
            <a:r>
              <a:rPr lang="en-US" sz="2000" dirty="0" smtClean="0"/>
              <a:t>‘O </a:t>
            </a:r>
            <a:r>
              <a:rPr lang="en-US" sz="2000" cap="small" dirty="0"/>
              <a:t>Lord</a:t>
            </a:r>
            <a:r>
              <a:rPr lang="en-US" sz="2000" dirty="0"/>
              <a:t>, be gracious to </a:t>
            </a:r>
            <a:r>
              <a:rPr lang="en-US" sz="2000" dirty="0" smtClean="0"/>
              <a:t>me; heal </a:t>
            </a:r>
            <a:r>
              <a:rPr lang="en-US" sz="2000" dirty="0"/>
              <a:t>me</a:t>
            </a:r>
            <a:r>
              <a:rPr lang="en-US" sz="2000" dirty="0" smtClean="0"/>
              <a:t>, </a:t>
            </a:r>
            <a:r>
              <a:rPr lang="en-US" sz="2000" dirty="0"/>
              <a:t>for I have sinned against you</a:t>
            </a:r>
            <a:r>
              <a:rPr lang="en-US" sz="2000" dirty="0" smtClean="0"/>
              <a:t>!’” Ps 41:4</a:t>
            </a:r>
          </a:p>
          <a:p>
            <a:pPr lvl="1"/>
            <a:r>
              <a:rPr lang="en-US" sz="2000" dirty="0" smtClean="0"/>
              <a:t>“</a:t>
            </a:r>
            <a:r>
              <a:rPr lang="en-US" sz="2000" baseline="30000" dirty="0"/>
              <a:t> </a:t>
            </a:r>
            <a:r>
              <a:rPr lang="en-US" sz="2000" dirty="0"/>
              <a:t>For when I kept silent, </a:t>
            </a:r>
            <a:r>
              <a:rPr lang="en-US" sz="2000" b="1" dirty="0"/>
              <a:t>my bones wasted away</a:t>
            </a:r>
            <a:r>
              <a:rPr lang="en-US" sz="2000" dirty="0"/>
              <a:t> through my groaning all day long.</a:t>
            </a:r>
            <a:r>
              <a:rPr lang="en-US" sz="2000" baseline="30000" dirty="0"/>
              <a:t> </a:t>
            </a:r>
            <a:r>
              <a:rPr lang="en-US" sz="2000" dirty="0"/>
              <a:t>For day and night your hand was heavy upon me; my </a:t>
            </a:r>
            <a:r>
              <a:rPr lang="en-US" sz="2000" b="1" dirty="0"/>
              <a:t>strength was dried up</a:t>
            </a:r>
            <a:r>
              <a:rPr lang="en-US" sz="2000" b="1" baseline="30000" dirty="0"/>
              <a:t> </a:t>
            </a:r>
            <a:r>
              <a:rPr lang="en-US" sz="2000" dirty="0"/>
              <a:t>as by the heat of summer. I acknowledged my sin to you, and I did not cover my iniquity; I said, “I will confess my transgressions to the </a:t>
            </a:r>
            <a:r>
              <a:rPr lang="en-US" sz="2000" cap="small" dirty="0"/>
              <a:t>Lord</a:t>
            </a:r>
            <a:r>
              <a:rPr lang="en-US" sz="2000" dirty="0"/>
              <a:t>,” and </a:t>
            </a:r>
            <a:r>
              <a:rPr lang="en-US" sz="2000" b="1" dirty="0"/>
              <a:t>you forgave</a:t>
            </a:r>
            <a:r>
              <a:rPr lang="en-US" sz="2000" dirty="0"/>
              <a:t> the iniquity of my sin.”  Ps 32:1-5</a:t>
            </a:r>
          </a:p>
          <a:p>
            <a:pPr lvl="1"/>
            <a:endParaRPr lang="en-US" sz="2200" b="1" dirty="0" smtClean="0"/>
          </a:p>
          <a:p>
            <a:endParaRPr lang="en-US" sz="2200" dirty="0" smtClean="0"/>
          </a:p>
        </p:txBody>
      </p:sp>
    </p:spTree>
    <p:extLst>
      <p:ext uri="{BB962C8B-B14F-4D97-AF65-F5344CB8AC3E}">
        <p14:creationId xmlns:p14="http://schemas.microsoft.com/office/powerpoint/2010/main" val="844384941"/>
      </p:ext>
    </p:extLst>
  </p:cSld>
  <p:clrMapOvr>
    <a:masterClrMapping/>
  </p:clrMapOvr>
  <mc:AlternateContent xmlns:mc="http://schemas.openxmlformats.org/markup-compatibility/2006" xmlns:p14="http://schemas.microsoft.com/office/powerpoint/2010/main">
    <mc:Choice Requires="p14">
      <p:transition spd="slow" p14:dur="2000" advTm="81326"/>
    </mc:Choice>
    <mc:Fallback xmlns="">
      <p:transition spd="slow" advTm="81326"/>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knows us</a:t>
            </a:r>
            <a:endParaRPr lang="en-US" dirty="0"/>
          </a:p>
        </p:txBody>
      </p:sp>
      <p:sp>
        <p:nvSpPr>
          <p:cNvPr id="3" name="Content Placeholder 2"/>
          <p:cNvSpPr>
            <a:spLocks noGrp="1"/>
          </p:cNvSpPr>
          <p:nvPr>
            <p:ph idx="1"/>
          </p:nvPr>
        </p:nvSpPr>
        <p:spPr/>
        <p:txBody>
          <a:bodyPr>
            <a:normAutofit lnSpcReduction="10000"/>
          </a:bodyPr>
          <a:lstStyle/>
          <a:p>
            <a:r>
              <a:rPr lang="en-US" sz="2200" dirty="0" smtClean="0"/>
              <a:t>God knows us better than we know ourselves; we need to ask Him about where we are dysfunctional… (this is not introspection)</a:t>
            </a:r>
          </a:p>
          <a:p>
            <a:pPr lvl="1"/>
            <a:r>
              <a:rPr lang="en-US" sz="2000" dirty="0" smtClean="0"/>
              <a:t>“the </a:t>
            </a:r>
            <a:r>
              <a:rPr lang="en-US" sz="2000" b="1" cap="small" dirty="0"/>
              <a:t>Lord</a:t>
            </a:r>
            <a:r>
              <a:rPr lang="en-US" sz="2000" b="1" dirty="0"/>
              <a:t> search </a:t>
            </a:r>
            <a:r>
              <a:rPr lang="en-US" sz="2000" dirty="0"/>
              <a:t>the </a:t>
            </a:r>
            <a:r>
              <a:rPr lang="en-US" sz="2000" dirty="0" smtClean="0"/>
              <a:t>heart and </a:t>
            </a:r>
            <a:r>
              <a:rPr lang="en-US" sz="2000" dirty="0"/>
              <a:t>test the </a:t>
            </a:r>
            <a:r>
              <a:rPr lang="en-US" sz="2000" dirty="0" smtClean="0"/>
              <a:t>mind,</a:t>
            </a:r>
            <a:r>
              <a:rPr lang="en-US" sz="2000" baseline="30000" dirty="0"/>
              <a:t> </a:t>
            </a:r>
            <a:r>
              <a:rPr lang="en-US" sz="2000" dirty="0" smtClean="0"/>
              <a:t>to </a:t>
            </a:r>
            <a:r>
              <a:rPr lang="en-US" sz="2000" dirty="0"/>
              <a:t>give every man according to his </a:t>
            </a:r>
            <a:r>
              <a:rPr lang="en-US" sz="2000" dirty="0" smtClean="0"/>
              <a:t>ways, according </a:t>
            </a:r>
            <a:r>
              <a:rPr lang="en-US" sz="2000" dirty="0"/>
              <a:t>to the fruit of his deeds</a:t>
            </a:r>
            <a:r>
              <a:rPr lang="en-US" sz="2000" dirty="0" smtClean="0"/>
              <a:t>.” </a:t>
            </a:r>
            <a:r>
              <a:rPr lang="en-US" sz="2000" dirty="0" err="1" smtClean="0"/>
              <a:t>Jer</a:t>
            </a:r>
            <a:r>
              <a:rPr lang="en-US" sz="2000" dirty="0" smtClean="0"/>
              <a:t> 17:10</a:t>
            </a:r>
          </a:p>
          <a:p>
            <a:endParaRPr lang="en-US" sz="2200" dirty="0"/>
          </a:p>
          <a:p>
            <a:pPr lvl="1"/>
            <a:r>
              <a:rPr lang="en-US" sz="2000" dirty="0" smtClean="0"/>
              <a:t>“</a:t>
            </a:r>
            <a:r>
              <a:rPr lang="en-US" sz="2000" b="1" dirty="0" smtClean="0"/>
              <a:t>Search </a:t>
            </a:r>
            <a:r>
              <a:rPr lang="en-US" sz="2000" b="1" dirty="0"/>
              <a:t>me, O God</a:t>
            </a:r>
            <a:r>
              <a:rPr lang="en-US" sz="2000" dirty="0"/>
              <a:t>, and know my </a:t>
            </a:r>
            <a:r>
              <a:rPr lang="en-US" sz="2000" dirty="0" smtClean="0"/>
              <a:t>heart! Try </a:t>
            </a:r>
            <a:r>
              <a:rPr lang="en-US" sz="2000" dirty="0"/>
              <a:t>me and know my </a:t>
            </a:r>
            <a:r>
              <a:rPr lang="en-US" sz="2000" dirty="0" smtClean="0"/>
              <a:t>thoughts!</a:t>
            </a:r>
            <a:r>
              <a:rPr lang="en-US" sz="2000" baseline="30000" dirty="0"/>
              <a:t> </a:t>
            </a:r>
            <a:r>
              <a:rPr lang="en-US" sz="2000" dirty="0" smtClean="0"/>
              <a:t>And </a:t>
            </a:r>
            <a:r>
              <a:rPr lang="en-US" sz="2000" dirty="0"/>
              <a:t>see if there be any grievous way in </a:t>
            </a:r>
            <a:r>
              <a:rPr lang="en-US" sz="2000" dirty="0" smtClean="0"/>
              <a:t>me, and </a:t>
            </a:r>
            <a:r>
              <a:rPr lang="en-US" sz="2000" dirty="0"/>
              <a:t>lead me in the way </a:t>
            </a:r>
            <a:r>
              <a:rPr lang="en-US" sz="2000" dirty="0" smtClean="0"/>
              <a:t>everlasting!” Ps 139:23-24</a:t>
            </a:r>
            <a:r>
              <a:rPr lang="en-US" sz="2000" baseline="30000" dirty="0" smtClean="0"/>
              <a:t> </a:t>
            </a:r>
            <a:endParaRPr lang="en-US" sz="2000" dirty="0"/>
          </a:p>
        </p:txBody>
      </p:sp>
    </p:spTree>
    <p:extLst>
      <p:ext uri="{BB962C8B-B14F-4D97-AF65-F5344CB8AC3E}">
        <p14:creationId xmlns:p14="http://schemas.microsoft.com/office/powerpoint/2010/main" val="1123942631"/>
      </p:ext>
    </p:extLst>
  </p:cSld>
  <p:clrMapOvr>
    <a:masterClrMapping/>
  </p:clrMapOvr>
  <mc:AlternateContent xmlns:mc="http://schemas.openxmlformats.org/markup-compatibility/2006" xmlns:p14="http://schemas.microsoft.com/office/powerpoint/2010/main">
    <mc:Choice Requires="p14">
      <p:transition spd="slow" p14:dur="2000" advTm="82564"/>
    </mc:Choice>
    <mc:Fallback xmlns="">
      <p:transition spd="slow" advTm="82564"/>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war</a:t>
            </a:r>
            <a:endParaRPr lang="en-US" dirty="0"/>
          </a:p>
        </p:txBody>
      </p:sp>
      <p:sp>
        <p:nvSpPr>
          <p:cNvPr id="3" name="Content Placeholder 2"/>
          <p:cNvSpPr>
            <a:spLocks noGrp="1"/>
          </p:cNvSpPr>
          <p:nvPr>
            <p:ph idx="1"/>
          </p:nvPr>
        </p:nvSpPr>
        <p:spPr>
          <a:xfrm>
            <a:off x="1154954" y="3021955"/>
            <a:ext cx="8761412" cy="3416300"/>
          </a:xfrm>
        </p:spPr>
        <p:txBody>
          <a:bodyPr>
            <a:normAutofit/>
          </a:bodyPr>
          <a:lstStyle/>
          <a:p>
            <a:r>
              <a:rPr lang="en-US" sz="2200" dirty="0" smtClean="0"/>
              <a:t>There is always an internal war, sanctification is a process…</a:t>
            </a:r>
          </a:p>
          <a:p>
            <a:pPr lvl="1"/>
            <a:r>
              <a:rPr lang="en-US" sz="2000" dirty="0" smtClean="0"/>
              <a:t>“For </a:t>
            </a:r>
            <a:r>
              <a:rPr lang="en-US" sz="2000" dirty="0"/>
              <a:t>the desires of the flesh are against the Spirit, and the desires of the Spirit are against the flesh, for these are </a:t>
            </a:r>
            <a:r>
              <a:rPr lang="en-US" sz="2000" b="1" dirty="0"/>
              <a:t>opposed</a:t>
            </a:r>
            <a:r>
              <a:rPr lang="en-US" sz="2000" dirty="0"/>
              <a:t> to each other, to keep you from doing the things you want to do</a:t>
            </a:r>
            <a:r>
              <a:rPr lang="en-US" sz="2000" dirty="0" smtClean="0"/>
              <a:t>.” Gal 5:17</a:t>
            </a:r>
            <a:endParaRPr lang="en-US" sz="2000" dirty="0"/>
          </a:p>
        </p:txBody>
      </p:sp>
    </p:spTree>
    <p:extLst>
      <p:ext uri="{BB962C8B-B14F-4D97-AF65-F5344CB8AC3E}">
        <p14:creationId xmlns:p14="http://schemas.microsoft.com/office/powerpoint/2010/main" val="1496416779"/>
      </p:ext>
    </p:extLst>
  </p:cSld>
  <p:clrMapOvr>
    <a:masterClrMapping/>
  </p:clrMapOvr>
  <mc:AlternateContent xmlns:mc="http://schemas.openxmlformats.org/markup-compatibility/2006" xmlns:p14="http://schemas.microsoft.com/office/powerpoint/2010/main">
    <mc:Choice Requires="p14">
      <p:transition spd="slow" p14:dur="2000" advTm="94609"/>
    </mc:Choice>
    <mc:Fallback xmlns="">
      <p:transition spd="slow" advTm="94609"/>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Wholeness: what it is not</a:t>
            </a:r>
            <a:endParaRPr lang="en-US" dirty="0"/>
          </a:p>
        </p:txBody>
      </p:sp>
      <p:sp>
        <p:nvSpPr>
          <p:cNvPr id="3" name="Content Placeholder 2"/>
          <p:cNvSpPr>
            <a:spLocks noGrp="1"/>
          </p:cNvSpPr>
          <p:nvPr>
            <p:ph idx="1"/>
          </p:nvPr>
        </p:nvSpPr>
        <p:spPr>
          <a:xfrm>
            <a:off x="1154954" y="2936990"/>
            <a:ext cx="8761412" cy="4254500"/>
          </a:xfrm>
        </p:spPr>
        <p:txBody>
          <a:bodyPr>
            <a:normAutofit/>
          </a:bodyPr>
          <a:lstStyle/>
          <a:p>
            <a:r>
              <a:rPr lang="en-US" sz="2200" dirty="0" smtClean="0"/>
              <a:t>Wholeness does not mean free from battles or suffering…</a:t>
            </a:r>
          </a:p>
          <a:p>
            <a:endParaRPr lang="en-US" sz="2200" dirty="0" smtClean="0"/>
          </a:p>
          <a:p>
            <a:r>
              <a:rPr lang="en-US" sz="2200" dirty="0" smtClean="0"/>
              <a:t>“</a:t>
            </a:r>
            <a:r>
              <a:rPr lang="en-US" sz="2200" dirty="0"/>
              <a:t>Count it all joy, my </a:t>
            </a:r>
            <a:r>
              <a:rPr lang="en-US" sz="2200" dirty="0" smtClean="0"/>
              <a:t>brothers,</a:t>
            </a:r>
            <a:r>
              <a:rPr lang="en-US" sz="2200" baseline="30000" dirty="0"/>
              <a:t> </a:t>
            </a:r>
            <a:r>
              <a:rPr lang="en-US" sz="2200" dirty="0" smtClean="0"/>
              <a:t>when </a:t>
            </a:r>
            <a:r>
              <a:rPr lang="en-US" sz="2200" dirty="0"/>
              <a:t>you meet </a:t>
            </a:r>
            <a:r>
              <a:rPr lang="en-US" sz="2200" b="1" dirty="0"/>
              <a:t>trials</a:t>
            </a:r>
            <a:r>
              <a:rPr lang="en-US" sz="2200" dirty="0"/>
              <a:t> of various kinds</a:t>
            </a:r>
            <a:r>
              <a:rPr lang="en-US" sz="2200" dirty="0" smtClean="0"/>
              <a:t>,</a:t>
            </a:r>
            <a:r>
              <a:rPr lang="en-US" sz="2200" baseline="30000" dirty="0"/>
              <a:t> </a:t>
            </a:r>
            <a:r>
              <a:rPr lang="en-US" sz="2200" dirty="0"/>
              <a:t>for you know that the </a:t>
            </a:r>
            <a:r>
              <a:rPr lang="en-US" sz="2200" b="1" dirty="0"/>
              <a:t>testing</a:t>
            </a:r>
            <a:r>
              <a:rPr lang="en-US" sz="2200" dirty="0"/>
              <a:t> of your faith produces steadfastness. </a:t>
            </a:r>
            <a:r>
              <a:rPr lang="en-US" sz="2200" dirty="0" smtClean="0"/>
              <a:t>And </a:t>
            </a:r>
            <a:r>
              <a:rPr lang="en-US" sz="2200" dirty="0"/>
              <a:t>let steadfastness have its full effect, that you may be perfect and complete, lacking in nothing.</a:t>
            </a:r>
            <a:r>
              <a:rPr lang="en-US" sz="2200" dirty="0" smtClean="0"/>
              <a:t>” James 1:2-4</a:t>
            </a:r>
            <a:endParaRPr lang="en-US" sz="2200" dirty="0"/>
          </a:p>
        </p:txBody>
      </p:sp>
    </p:spTree>
    <p:extLst>
      <p:ext uri="{BB962C8B-B14F-4D97-AF65-F5344CB8AC3E}">
        <p14:creationId xmlns:p14="http://schemas.microsoft.com/office/powerpoint/2010/main" val="4275894933"/>
      </p:ext>
    </p:extLst>
  </p:cSld>
  <p:clrMapOvr>
    <a:masterClrMapping/>
  </p:clrMapOvr>
  <mc:AlternateContent xmlns:mc="http://schemas.openxmlformats.org/markup-compatibility/2006" xmlns:p14="http://schemas.microsoft.com/office/powerpoint/2010/main">
    <mc:Choice Requires="p14">
      <p:transition spd="slow" p14:dur="2000" advTm="49393"/>
    </mc:Choice>
    <mc:Fallback xmlns="">
      <p:transition spd="slow" advTm="49393"/>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Wholeness: what </a:t>
            </a:r>
            <a:r>
              <a:rPr lang="en-US" dirty="0" smtClean="0"/>
              <a:t>it is </a:t>
            </a:r>
            <a:r>
              <a:rPr lang="en-US" dirty="0"/>
              <a:t>not</a:t>
            </a:r>
          </a:p>
        </p:txBody>
      </p:sp>
      <p:sp>
        <p:nvSpPr>
          <p:cNvPr id="3" name="Content Placeholder 2"/>
          <p:cNvSpPr>
            <a:spLocks noGrp="1"/>
          </p:cNvSpPr>
          <p:nvPr>
            <p:ph idx="1"/>
          </p:nvPr>
        </p:nvSpPr>
        <p:spPr>
          <a:xfrm>
            <a:off x="886867" y="2391229"/>
            <a:ext cx="10886033" cy="3781534"/>
          </a:xfrm>
        </p:spPr>
        <p:txBody>
          <a:bodyPr>
            <a:noAutofit/>
          </a:bodyPr>
          <a:lstStyle/>
          <a:p>
            <a:r>
              <a:rPr lang="en-US" sz="2000" dirty="0" smtClean="0"/>
              <a:t>“</a:t>
            </a:r>
            <a:r>
              <a:rPr lang="en-US" sz="2000" dirty="0"/>
              <a:t>Beloved, do not be surprised at the </a:t>
            </a:r>
            <a:r>
              <a:rPr lang="en-US" sz="2000" b="1" dirty="0"/>
              <a:t>fiery trial </a:t>
            </a:r>
            <a:r>
              <a:rPr lang="en-US" sz="2000" dirty="0"/>
              <a:t>when it comes upon you to test you, as though something strange were happening to you. </a:t>
            </a:r>
            <a:r>
              <a:rPr lang="en-US" sz="2000" dirty="0" smtClean="0"/>
              <a:t>But </a:t>
            </a:r>
            <a:r>
              <a:rPr lang="en-US" sz="2000" dirty="0"/>
              <a:t>rejoice insofar as you share Christ's </a:t>
            </a:r>
            <a:r>
              <a:rPr lang="en-US" sz="2000" b="1" dirty="0"/>
              <a:t>sufferings</a:t>
            </a:r>
            <a:r>
              <a:rPr lang="en-US" sz="2000" dirty="0"/>
              <a:t>, that you may also rejoice and be glad when his glory is revealed. </a:t>
            </a:r>
            <a:r>
              <a:rPr lang="en-US" sz="2000" baseline="30000" dirty="0"/>
              <a:t> </a:t>
            </a:r>
            <a:r>
              <a:rPr lang="en-US" sz="2000" dirty="0"/>
              <a:t>If you are </a:t>
            </a:r>
            <a:r>
              <a:rPr lang="en-US" sz="2000" b="1" dirty="0"/>
              <a:t>insulted</a:t>
            </a:r>
            <a:r>
              <a:rPr lang="en-US" sz="2000" dirty="0"/>
              <a:t> for the name of Christ, you are blessed, because the Spirit of </a:t>
            </a:r>
            <a:r>
              <a:rPr lang="en-US" sz="2000" dirty="0" smtClean="0"/>
              <a:t>glory </a:t>
            </a:r>
            <a:r>
              <a:rPr lang="en-US" sz="2000" dirty="0"/>
              <a:t>and of God rests upon you. </a:t>
            </a:r>
            <a:r>
              <a:rPr lang="en-US" sz="2000" u="sng" dirty="0" smtClean="0"/>
              <a:t>But </a:t>
            </a:r>
            <a:r>
              <a:rPr lang="en-US" sz="2000" u="sng" dirty="0"/>
              <a:t>let none of you suffer as a murderer or a thief or an evildoer or as a meddler.</a:t>
            </a:r>
            <a:r>
              <a:rPr lang="en-US" sz="2000" dirty="0"/>
              <a:t> </a:t>
            </a:r>
            <a:r>
              <a:rPr lang="en-US" sz="2000" dirty="0" smtClean="0"/>
              <a:t>Yet </a:t>
            </a:r>
            <a:r>
              <a:rPr lang="en-US" sz="2000" dirty="0"/>
              <a:t>if anyone </a:t>
            </a:r>
            <a:r>
              <a:rPr lang="en-US" sz="2000" b="1" dirty="0"/>
              <a:t>suffers</a:t>
            </a:r>
            <a:r>
              <a:rPr lang="en-US" sz="2000" dirty="0"/>
              <a:t> as a Christian, let him </a:t>
            </a:r>
            <a:r>
              <a:rPr lang="en-US" sz="2000" b="1" dirty="0"/>
              <a:t>not be ashamed</a:t>
            </a:r>
            <a:r>
              <a:rPr lang="en-US" sz="2000" dirty="0"/>
              <a:t>, but let him glorify God in that name</a:t>
            </a:r>
            <a:r>
              <a:rPr lang="en-US" sz="2000" dirty="0" smtClean="0"/>
              <a:t>.” I Peter 4:12-16</a:t>
            </a:r>
          </a:p>
          <a:p>
            <a:endParaRPr lang="en-US" sz="2000" dirty="0" smtClean="0"/>
          </a:p>
          <a:p>
            <a:r>
              <a:rPr lang="en-US" sz="2000" dirty="0" smtClean="0"/>
              <a:t>Suffering is likened to prison, death, flogging, or insults of a murderer, thief, or criminal (sickness or inner dysfunction is not implied here)</a:t>
            </a:r>
            <a:endParaRPr lang="en-US" sz="2000" dirty="0"/>
          </a:p>
        </p:txBody>
      </p:sp>
    </p:spTree>
    <p:extLst>
      <p:ext uri="{BB962C8B-B14F-4D97-AF65-F5344CB8AC3E}">
        <p14:creationId xmlns:p14="http://schemas.microsoft.com/office/powerpoint/2010/main" val="978374148"/>
      </p:ext>
    </p:extLst>
  </p:cSld>
  <p:clrMapOvr>
    <a:masterClrMapping/>
  </p:clrMapOvr>
  <mc:AlternateContent xmlns:mc="http://schemas.openxmlformats.org/markup-compatibility/2006" xmlns:p14="http://schemas.microsoft.com/office/powerpoint/2010/main">
    <mc:Choice Requires="p14">
      <p:transition spd="slow" p14:dur="2000" advTm="90963"/>
    </mc:Choice>
    <mc:Fallback xmlns="">
      <p:transition spd="slow" advTm="90963"/>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in wholeness</a:t>
            </a:r>
            <a:endParaRPr lang="en-US" dirty="0"/>
          </a:p>
        </p:txBody>
      </p:sp>
      <p:sp>
        <p:nvSpPr>
          <p:cNvPr id="3" name="Content Placeholder 2"/>
          <p:cNvSpPr>
            <a:spLocks noGrp="1"/>
          </p:cNvSpPr>
          <p:nvPr>
            <p:ph idx="1"/>
          </p:nvPr>
        </p:nvSpPr>
        <p:spPr>
          <a:xfrm>
            <a:off x="1154953" y="2433019"/>
            <a:ext cx="8761412" cy="3416300"/>
          </a:xfrm>
        </p:spPr>
        <p:txBody>
          <a:bodyPr>
            <a:noAutofit/>
          </a:bodyPr>
          <a:lstStyle/>
          <a:p>
            <a:r>
              <a:rPr lang="en-US" sz="2000" dirty="0" smtClean="0"/>
              <a:t>Jesus did not sin (no open doors) and still Satan came </a:t>
            </a:r>
          </a:p>
          <a:p>
            <a:r>
              <a:rPr lang="en-US" sz="2000" dirty="0" smtClean="0"/>
              <a:t>After a 40 day fast in weakness the temptation came</a:t>
            </a:r>
          </a:p>
          <a:p>
            <a:pPr lvl="1"/>
            <a:r>
              <a:rPr lang="en-US" dirty="0" smtClean="0"/>
              <a:t>“And </a:t>
            </a:r>
            <a:r>
              <a:rPr lang="en-US" dirty="0"/>
              <a:t>when the devil had ended every temptation, he departed from him until an opportune time</a:t>
            </a:r>
            <a:r>
              <a:rPr lang="en-US" dirty="0" smtClean="0"/>
              <a:t>.” Luke 4:13 </a:t>
            </a:r>
          </a:p>
          <a:p>
            <a:r>
              <a:rPr lang="en-US" sz="2000" dirty="0" smtClean="0"/>
              <a:t>Satan left for a time</a:t>
            </a:r>
          </a:p>
          <a:p>
            <a:endParaRPr lang="en-US" sz="2000" dirty="0"/>
          </a:p>
          <a:p>
            <a:r>
              <a:rPr lang="en-US" sz="2000" dirty="0" smtClean="0"/>
              <a:t>Whole people still have warfare</a:t>
            </a:r>
          </a:p>
          <a:p>
            <a:r>
              <a:rPr lang="en-US" sz="2000" dirty="0" smtClean="0"/>
              <a:t>Even if you pray over every doorway, evil still can come and tempt as God allows (Job 1). Evil presence is not always due to sin or an opening. Follow Jesus example and quote Scripture; resist the temptation. </a:t>
            </a:r>
            <a:endParaRPr lang="en-US" sz="2000" dirty="0"/>
          </a:p>
        </p:txBody>
      </p:sp>
    </p:spTree>
    <p:extLst>
      <p:ext uri="{BB962C8B-B14F-4D97-AF65-F5344CB8AC3E}">
        <p14:creationId xmlns:p14="http://schemas.microsoft.com/office/powerpoint/2010/main" val="1963834489"/>
      </p:ext>
    </p:extLst>
  </p:cSld>
  <p:clrMapOvr>
    <a:masterClrMapping/>
  </p:clrMapOvr>
  <mc:AlternateContent xmlns:mc="http://schemas.openxmlformats.org/markup-compatibility/2006" xmlns:p14="http://schemas.microsoft.com/office/powerpoint/2010/main">
    <mc:Choice Requires="p14">
      <p:transition spd="slow" p14:dur="2000" advTm="138471"/>
    </mc:Choice>
    <mc:Fallback xmlns="">
      <p:transition spd="slow" advTm="138471"/>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20321829"/>
      </p:ext>
    </p:extLst>
  </p:cSld>
  <p:clrMapOvr>
    <a:masterClrMapping/>
  </p:clrMapOvr>
  <mc:AlternateContent xmlns:mc="http://schemas.openxmlformats.org/markup-compatibility/2006" xmlns:p14="http://schemas.microsoft.com/office/powerpoint/2010/main">
    <mc:Choice Requires="p14">
      <p:transition spd="slow" p14:dur="2000" advTm="925"/>
    </mc:Choice>
    <mc:Fallback xmlns="">
      <p:transition spd="slow" advTm="92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Wholeness is the standard</a:t>
            </a:r>
          </a:p>
          <a:p>
            <a:pPr lvl="1"/>
            <a:r>
              <a:rPr lang="en-US" dirty="0" smtClean="0"/>
              <a:t>spirit</a:t>
            </a:r>
            <a:endParaRPr lang="en-US" dirty="0"/>
          </a:p>
          <a:p>
            <a:pPr lvl="1"/>
            <a:r>
              <a:rPr lang="en-US" dirty="0" smtClean="0"/>
              <a:t>soul</a:t>
            </a:r>
            <a:endParaRPr lang="en-US" dirty="0"/>
          </a:p>
          <a:p>
            <a:pPr lvl="1"/>
            <a:r>
              <a:rPr lang="en-US" dirty="0" smtClean="0"/>
              <a:t>body</a:t>
            </a:r>
          </a:p>
          <a:p>
            <a:r>
              <a:rPr lang="en-US" dirty="0" smtClean="0"/>
              <a:t>Wholeness in suffering and trials</a:t>
            </a:r>
          </a:p>
          <a:p>
            <a:r>
              <a:rPr lang="en-US" dirty="0" smtClean="0"/>
              <a:t>Soul brokenness – fear /anxiety</a:t>
            </a:r>
          </a:p>
          <a:p>
            <a:endParaRPr lang="en-US" dirty="0" smtClean="0"/>
          </a:p>
        </p:txBody>
      </p:sp>
    </p:spTree>
    <p:extLst>
      <p:ext uri="{BB962C8B-B14F-4D97-AF65-F5344CB8AC3E}">
        <p14:creationId xmlns:p14="http://schemas.microsoft.com/office/powerpoint/2010/main" val="1153903336"/>
      </p:ext>
    </p:extLst>
  </p:cSld>
  <p:clrMapOvr>
    <a:masterClrMapping/>
  </p:clrMapOvr>
  <mc:AlternateContent xmlns:mc="http://schemas.openxmlformats.org/markup-compatibility/2006" xmlns:p14="http://schemas.microsoft.com/office/powerpoint/2010/main">
    <mc:Choice Requires="p14">
      <p:transition spd="slow" p14:dur="2000" advTm="16879"/>
    </mc:Choice>
    <mc:Fallback xmlns="">
      <p:transition spd="slow" advTm="1687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brokenness</a:t>
            </a:r>
            <a:endParaRPr lang="en-US" dirty="0"/>
          </a:p>
        </p:txBody>
      </p:sp>
      <p:sp>
        <p:nvSpPr>
          <p:cNvPr id="3" name="Content Placeholder 2"/>
          <p:cNvSpPr>
            <a:spLocks noGrp="1"/>
          </p:cNvSpPr>
          <p:nvPr>
            <p:ph idx="1"/>
          </p:nvPr>
        </p:nvSpPr>
        <p:spPr>
          <a:xfrm>
            <a:off x="1154953" y="2495011"/>
            <a:ext cx="9042931" cy="4246751"/>
          </a:xfrm>
        </p:spPr>
        <p:txBody>
          <a:bodyPr>
            <a:normAutofit/>
          </a:bodyPr>
          <a:lstStyle/>
          <a:p>
            <a:r>
              <a:rPr lang="en-US" sz="2200" dirty="0" smtClean="0"/>
              <a:t>Anxiety, fear, worry, stress, depression…</a:t>
            </a:r>
          </a:p>
          <a:p>
            <a:r>
              <a:rPr lang="en-US" sz="2200" dirty="0" smtClean="0"/>
              <a:t>“In righteousness you shall be established; you shall be far from oppression, for you shall </a:t>
            </a:r>
            <a:r>
              <a:rPr lang="en-US" sz="2200" b="1" dirty="0" smtClean="0"/>
              <a:t>not fear</a:t>
            </a:r>
            <a:r>
              <a:rPr lang="en-US" sz="2200" dirty="0" smtClean="0"/>
              <a:t>; and from terror, for it shall not come near you.” Is 54:14</a:t>
            </a:r>
          </a:p>
          <a:p>
            <a:r>
              <a:rPr lang="en-US" sz="2200" dirty="0" smtClean="0"/>
              <a:t>“Even though I walk through the valley of the shadow of death,</a:t>
            </a:r>
            <a:r>
              <a:rPr lang="en-US" sz="2200" baseline="30000" dirty="0" smtClean="0"/>
              <a:t> </a:t>
            </a:r>
            <a:r>
              <a:rPr lang="en-US" sz="2200" dirty="0" smtClean="0"/>
              <a:t>I will </a:t>
            </a:r>
            <a:r>
              <a:rPr lang="en-US" sz="2200" b="1" dirty="0" smtClean="0"/>
              <a:t>fear no evil</a:t>
            </a:r>
            <a:r>
              <a:rPr lang="en-US" sz="2200" dirty="0" smtClean="0"/>
              <a:t>, for you are with me” Ps 23:4</a:t>
            </a:r>
          </a:p>
          <a:p>
            <a:r>
              <a:rPr lang="en-US" sz="2200" dirty="0" smtClean="0"/>
              <a:t>“for God gave us a </a:t>
            </a:r>
            <a:r>
              <a:rPr lang="en-US" sz="2200" b="1" dirty="0" smtClean="0"/>
              <a:t>spirit not of fear </a:t>
            </a:r>
            <a:r>
              <a:rPr lang="en-US" sz="2200" dirty="0" smtClean="0"/>
              <a:t>but of power and love and self-control.” II Tim 1:7</a:t>
            </a:r>
          </a:p>
          <a:p>
            <a:endParaRPr lang="en-US" sz="2200" dirty="0"/>
          </a:p>
        </p:txBody>
      </p:sp>
    </p:spTree>
    <p:extLst>
      <p:ext uri="{BB962C8B-B14F-4D97-AF65-F5344CB8AC3E}">
        <p14:creationId xmlns:p14="http://schemas.microsoft.com/office/powerpoint/2010/main" val="3959046923"/>
      </p:ext>
    </p:extLst>
  </p:cSld>
  <p:clrMapOvr>
    <a:masterClrMapping/>
  </p:clrMapOvr>
  <mc:AlternateContent xmlns:mc="http://schemas.openxmlformats.org/markup-compatibility/2006" xmlns:p14="http://schemas.microsoft.com/office/powerpoint/2010/main">
    <mc:Choice Requires="p14">
      <p:transition spd="slow" p14:dur="2000" advTm="72259"/>
    </mc:Choice>
    <mc:Fallback xmlns="">
      <p:transition spd="slow" advTm="72259"/>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brokenness</a:t>
            </a:r>
            <a:endParaRPr lang="en-US" dirty="0"/>
          </a:p>
        </p:txBody>
      </p:sp>
      <p:sp>
        <p:nvSpPr>
          <p:cNvPr id="3" name="Content Placeholder 2"/>
          <p:cNvSpPr>
            <a:spLocks noGrp="1"/>
          </p:cNvSpPr>
          <p:nvPr>
            <p:ph idx="1"/>
          </p:nvPr>
        </p:nvSpPr>
        <p:spPr>
          <a:xfrm>
            <a:off x="1154953" y="2495011"/>
            <a:ext cx="9042931" cy="4246751"/>
          </a:xfrm>
        </p:spPr>
        <p:txBody>
          <a:bodyPr>
            <a:normAutofit/>
          </a:bodyPr>
          <a:lstStyle/>
          <a:p>
            <a:r>
              <a:rPr lang="en-US" sz="2200" dirty="0" smtClean="0"/>
              <a:t>Anxiety, fear, worry, stress, depression…</a:t>
            </a:r>
          </a:p>
          <a:p>
            <a:r>
              <a:rPr lang="en-US" sz="2200" dirty="0" smtClean="0"/>
              <a:t>“</a:t>
            </a:r>
            <a:r>
              <a:rPr lang="en-US" sz="2200" b="1" dirty="0" smtClean="0"/>
              <a:t>Do not be</a:t>
            </a:r>
            <a:r>
              <a:rPr lang="en-US" sz="2200" dirty="0" smtClean="0"/>
              <a:t> </a:t>
            </a:r>
            <a:r>
              <a:rPr lang="en-US" sz="2200" b="1" dirty="0" smtClean="0"/>
              <a:t>anxious</a:t>
            </a:r>
            <a:r>
              <a:rPr lang="en-US" sz="2200" dirty="0" smtClean="0"/>
              <a:t> about anything, but in everything by prayer and supplication with thanksgiving let your requests be made known to God. And the peace of God, which surpasses all understanding, will </a:t>
            </a:r>
            <a:r>
              <a:rPr lang="en-US" sz="2200" b="1" dirty="0" smtClean="0"/>
              <a:t>guard your hearts and your minds</a:t>
            </a:r>
            <a:r>
              <a:rPr lang="en-US" sz="2200" dirty="0" smtClean="0"/>
              <a:t> in Christ Jesus.” Phil 4:6-7</a:t>
            </a:r>
          </a:p>
          <a:p>
            <a:r>
              <a:rPr lang="en-US" sz="2200" dirty="0" smtClean="0"/>
              <a:t>“</a:t>
            </a:r>
            <a:r>
              <a:rPr lang="en-US" sz="2200" b="1" dirty="0" smtClean="0"/>
              <a:t>Anxiety</a:t>
            </a:r>
            <a:r>
              <a:rPr lang="en-US" sz="2200" dirty="0" smtClean="0"/>
              <a:t> in a man's </a:t>
            </a:r>
            <a:r>
              <a:rPr lang="en-US" sz="2200" b="1" dirty="0" smtClean="0"/>
              <a:t>heart weighs </a:t>
            </a:r>
            <a:r>
              <a:rPr lang="en-US" sz="2200" dirty="0" smtClean="0"/>
              <a:t>him down, but a good word makes him glad.” </a:t>
            </a:r>
            <a:r>
              <a:rPr lang="en-US" sz="2200" dirty="0" err="1" smtClean="0"/>
              <a:t>Pr</a:t>
            </a:r>
            <a:r>
              <a:rPr lang="en-US" sz="2200" dirty="0" smtClean="0"/>
              <a:t> 12:25</a:t>
            </a:r>
          </a:p>
          <a:p>
            <a:endParaRPr lang="en-US" sz="2200" dirty="0"/>
          </a:p>
        </p:txBody>
      </p:sp>
    </p:spTree>
    <p:extLst>
      <p:ext uri="{BB962C8B-B14F-4D97-AF65-F5344CB8AC3E}">
        <p14:creationId xmlns:p14="http://schemas.microsoft.com/office/powerpoint/2010/main" val="3590742089"/>
      </p:ext>
    </p:extLst>
  </p:cSld>
  <p:clrMapOvr>
    <a:masterClrMapping/>
  </p:clrMapOvr>
  <mc:AlternateContent xmlns:mc="http://schemas.openxmlformats.org/markup-compatibility/2006" xmlns:p14="http://schemas.microsoft.com/office/powerpoint/2010/main">
    <mc:Choice Requires="p14">
      <p:transition spd="slow" p14:dur="2000" advTm="68396"/>
    </mc:Choice>
    <mc:Fallback xmlns="">
      <p:transition spd="slow" advTm="68396"/>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Repentance: fear</a:t>
            </a:r>
            <a:endParaRPr lang="en-US" dirty="0"/>
          </a:p>
        </p:txBody>
      </p:sp>
      <p:sp>
        <p:nvSpPr>
          <p:cNvPr id="3" name="Content Placeholder 2"/>
          <p:cNvSpPr>
            <a:spLocks noGrp="1"/>
          </p:cNvSpPr>
          <p:nvPr>
            <p:ph idx="1"/>
          </p:nvPr>
        </p:nvSpPr>
        <p:spPr>
          <a:xfrm>
            <a:off x="1154953" y="2386524"/>
            <a:ext cx="9321899" cy="3797300"/>
          </a:xfrm>
        </p:spPr>
        <p:txBody>
          <a:bodyPr>
            <a:noAutofit/>
          </a:bodyPr>
          <a:lstStyle/>
          <a:p>
            <a:r>
              <a:rPr lang="en-US" sz="2000" dirty="0"/>
              <a:t>Repent – change your mind and actions to be in line with God’s</a:t>
            </a:r>
          </a:p>
          <a:p>
            <a:pPr lvl="1"/>
            <a:r>
              <a:rPr lang="en-US" sz="2000" dirty="0" smtClean="0"/>
              <a:t>Group prayer:  “God </a:t>
            </a:r>
            <a:r>
              <a:rPr lang="en-US" sz="2000" dirty="0"/>
              <a:t>we agree with you that </a:t>
            </a:r>
            <a:r>
              <a:rPr lang="en-US" sz="2000" dirty="0" smtClean="0"/>
              <a:t>we are to be a people of peace. </a:t>
            </a:r>
            <a:r>
              <a:rPr lang="en-US" sz="2000" dirty="0"/>
              <a:t>We ask for forgiveness for all the times we have </a:t>
            </a:r>
            <a:r>
              <a:rPr lang="en-US" sz="2000" dirty="0" smtClean="0"/>
              <a:t>let fear, worry, and anxiety rule our hearts and minds. </a:t>
            </a:r>
            <a:r>
              <a:rPr lang="en-US" sz="2000" dirty="0"/>
              <a:t>We specifically repent of </a:t>
            </a:r>
            <a:r>
              <a:rPr lang="en-US" sz="2000" dirty="0" smtClean="0"/>
              <a:t>all the times we look at our burdens and try to carry them. </a:t>
            </a:r>
            <a:r>
              <a:rPr lang="en-US" sz="2000" dirty="0"/>
              <a:t>I repent of ever agreeing with the enemy of </a:t>
            </a:r>
            <a:r>
              <a:rPr lang="en-US" sz="2000" dirty="0" smtClean="0"/>
              <a:t>fear.”</a:t>
            </a:r>
            <a:endParaRPr lang="en-US" sz="2000" dirty="0"/>
          </a:p>
          <a:p>
            <a:endParaRPr lang="en-US" sz="2000" dirty="0"/>
          </a:p>
          <a:p>
            <a:r>
              <a:rPr lang="en-US" sz="2000" dirty="0" smtClean="0"/>
              <a:t>Black </a:t>
            </a:r>
            <a:r>
              <a:rPr lang="en-US" sz="2000" dirty="0"/>
              <a:t>and white: </a:t>
            </a:r>
            <a:r>
              <a:rPr lang="en-US" sz="2000" dirty="0" smtClean="0"/>
              <a:t>fear, anxiety, worry</a:t>
            </a:r>
            <a:endParaRPr lang="en-US" sz="2000" dirty="0"/>
          </a:p>
          <a:p>
            <a:r>
              <a:rPr lang="en-US" sz="2000" dirty="0"/>
              <a:t>Gray areas (talk it out with God</a:t>
            </a:r>
            <a:r>
              <a:rPr lang="en-US" sz="2000" dirty="0" smtClean="0"/>
              <a:t>)</a:t>
            </a:r>
          </a:p>
          <a:p>
            <a:pPr lvl="1"/>
            <a:r>
              <a:rPr lang="en-US" sz="2000" dirty="0" smtClean="0"/>
              <a:t>What is the difference between fear and wisdom in a dangerous situation?</a:t>
            </a:r>
            <a:endParaRPr lang="en-US" sz="2000" dirty="0"/>
          </a:p>
        </p:txBody>
      </p:sp>
    </p:spTree>
    <p:extLst>
      <p:ext uri="{BB962C8B-B14F-4D97-AF65-F5344CB8AC3E}">
        <p14:creationId xmlns:p14="http://schemas.microsoft.com/office/powerpoint/2010/main" val="1618107304"/>
      </p:ext>
    </p:extLst>
  </p:cSld>
  <p:clrMapOvr>
    <a:masterClrMapping/>
  </p:clrMapOvr>
  <mc:AlternateContent xmlns:mc="http://schemas.openxmlformats.org/markup-compatibility/2006" xmlns:p14="http://schemas.microsoft.com/office/powerpoint/2010/main">
    <mc:Choice Requires="p14">
      <p:transition spd="slow" p14:dur="2000" advTm="128761"/>
    </mc:Choice>
    <mc:Fallback xmlns="">
      <p:transition spd="slow" advTm="128761"/>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11560475"/>
      </p:ext>
    </p:extLst>
  </p:cSld>
  <p:clrMapOvr>
    <a:masterClrMapping/>
  </p:clrMapOvr>
  <mc:AlternateContent xmlns:mc="http://schemas.openxmlformats.org/markup-compatibility/2006" xmlns:p14="http://schemas.microsoft.com/office/powerpoint/2010/main">
    <mc:Choice Requires="p14">
      <p:transition spd="slow" p14:dur="2000" advTm="1059"/>
    </mc:Choice>
    <mc:Fallback xmlns="">
      <p:transition spd="slow" advTm="1059"/>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 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What would your life look/feel like if you were whole? </a:t>
            </a:r>
          </a:p>
          <a:p>
            <a:r>
              <a:rPr lang="en-US" dirty="0" smtClean="0"/>
              <a:t>How does warfare/trials/problems look different when doing it from a place of wholeness? (fear, overcoming,…)</a:t>
            </a:r>
          </a:p>
          <a:p>
            <a:endParaRPr lang="en-US" dirty="0" smtClean="0"/>
          </a:p>
          <a:p>
            <a:r>
              <a:rPr lang="en-US" dirty="0" smtClean="0"/>
              <a:t>Are there any broken areas in your life you currently accept? </a:t>
            </a:r>
          </a:p>
          <a:p>
            <a:pPr lvl="1"/>
            <a:r>
              <a:rPr lang="en-US" dirty="0" smtClean="0"/>
              <a:t>This might be a family belief or behavior </a:t>
            </a:r>
          </a:p>
          <a:p>
            <a:pPr lvl="1"/>
            <a:r>
              <a:rPr lang="en-US" dirty="0" smtClean="0"/>
              <a:t>complaining, stress, fear of the dark, anxiety when flying, bad diet, high blood pressure, fatigue, poor sleep,…</a:t>
            </a:r>
          </a:p>
          <a:p>
            <a:pPr lvl="1"/>
            <a:r>
              <a:rPr lang="en-US" dirty="0" smtClean="0"/>
              <a:t>Ask God if there is an underlying lie you are believing about the area of brokenness? (powerless, not important,…)</a:t>
            </a:r>
          </a:p>
          <a:p>
            <a:endParaRPr lang="en-US" dirty="0" smtClean="0"/>
          </a:p>
        </p:txBody>
      </p:sp>
    </p:spTree>
    <p:extLst>
      <p:ext uri="{BB962C8B-B14F-4D97-AF65-F5344CB8AC3E}">
        <p14:creationId xmlns:p14="http://schemas.microsoft.com/office/powerpoint/2010/main" val="3519981100"/>
      </p:ext>
    </p:extLst>
  </p:cSld>
  <p:clrMapOvr>
    <a:masterClrMapping/>
  </p:clrMapOvr>
  <mc:AlternateContent xmlns:mc="http://schemas.openxmlformats.org/markup-compatibility/2006" xmlns:p14="http://schemas.microsoft.com/office/powerpoint/2010/main">
    <mc:Choice Requires="p14">
      <p:transition spd="slow" p14:dur="2000" advTm="177386"/>
    </mc:Choice>
    <mc:Fallback xmlns="">
      <p:transition spd="slow" advTm="177386"/>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 mind</a:t>
            </a:r>
            <a:endParaRPr lang="en-US" dirty="0"/>
          </a:p>
        </p:txBody>
      </p:sp>
      <p:sp>
        <p:nvSpPr>
          <p:cNvPr id="3" name="Content Placeholder 2"/>
          <p:cNvSpPr>
            <a:spLocks noGrp="1"/>
          </p:cNvSpPr>
          <p:nvPr>
            <p:ph idx="1"/>
          </p:nvPr>
        </p:nvSpPr>
        <p:spPr>
          <a:xfrm>
            <a:off x="1154955" y="2603500"/>
            <a:ext cx="9135920" cy="4254500"/>
          </a:xfrm>
        </p:spPr>
        <p:txBody>
          <a:bodyPr>
            <a:normAutofit fontScale="85000" lnSpcReduction="10000"/>
          </a:bodyPr>
          <a:lstStyle/>
          <a:p>
            <a:r>
              <a:rPr lang="en-US" sz="2400" dirty="0" smtClean="0"/>
              <a:t>What are some good memories? </a:t>
            </a:r>
            <a:r>
              <a:rPr lang="en-US" sz="2400" dirty="0"/>
              <a:t>r</a:t>
            </a:r>
            <a:r>
              <a:rPr lang="en-US" sz="2400" dirty="0" smtClean="0"/>
              <a:t>ecount some of the things God has done in your life…</a:t>
            </a:r>
          </a:p>
          <a:p>
            <a:r>
              <a:rPr lang="en-US" sz="2400" dirty="0" smtClean="0"/>
              <a:t>What are some of your dreams with God for the future?</a:t>
            </a:r>
          </a:p>
          <a:p>
            <a:r>
              <a:rPr lang="en-US" sz="2400" dirty="0" smtClean="0"/>
              <a:t>What do you currently have to be thankful for?</a:t>
            </a:r>
          </a:p>
          <a:p>
            <a:r>
              <a:rPr lang="en-US" sz="2400" dirty="0" smtClean="0"/>
              <a:t>What does the Kingdom of God look like?</a:t>
            </a:r>
          </a:p>
          <a:p>
            <a:r>
              <a:rPr lang="en-US" sz="2400" dirty="0" smtClean="0"/>
              <a:t>What are your favorite verses and why do they encourage you?</a:t>
            </a:r>
          </a:p>
          <a:p>
            <a:endParaRPr lang="en-US" sz="2400" dirty="0" smtClean="0"/>
          </a:p>
          <a:p>
            <a:pPr marL="0" indent="0">
              <a:buNone/>
            </a:pPr>
            <a:r>
              <a:rPr lang="en-US" sz="2400" dirty="0" smtClean="0"/>
              <a:t>“Finally</a:t>
            </a:r>
            <a:r>
              <a:rPr lang="en-US" sz="2400" dirty="0"/>
              <a:t>, brothers, whatever is true, whatever is honorable, whatever is just, whatever is pure, whatever is lovely, whatever is commendable, if there is any excellence, if there is anything worthy of praise, think about these things</a:t>
            </a:r>
            <a:r>
              <a:rPr lang="en-US" sz="2400" dirty="0" smtClean="0"/>
              <a:t>.” Phil 4:8</a:t>
            </a:r>
            <a:r>
              <a:rPr lang="en-US" dirty="0"/>
              <a:t/>
            </a:r>
            <a:br>
              <a:rPr lang="en-US" dirty="0"/>
            </a:br>
            <a:endParaRPr lang="en-US" dirty="0"/>
          </a:p>
        </p:txBody>
      </p:sp>
    </p:spTree>
    <p:extLst>
      <p:ext uri="{BB962C8B-B14F-4D97-AF65-F5344CB8AC3E}">
        <p14:creationId xmlns:p14="http://schemas.microsoft.com/office/powerpoint/2010/main" val="1857579644"/>
      </p:ext>
    </p:extLst>
  </p:cSld>
  <p:clrMapOvr>
    <a:masterClrMapping/>
  </p:clrMapOvr>
  <mc:AlternateContent xmlns:mc="http://schemas.openxmlformats.org/markup-compatibility/2006" xmlns:p14="http://schemas.microsoft.com/office/powerpoint/2010/main">
    <mc:Choice Requires="p14">
      <p:transition spd="slow" p14:dur="2000" advTm="55143"/>
    </mc:Choice>
    <mc:Fallback xmlns="">
      <p:transition spd="slow" advTm="55143"/>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61350359"/>
      </p:ext>
    </p:extLst>
  </p:cSld>
  <p:clrMapOvr>
    <a:masterClrMapping/>
  </p:clrMapOvr>
  <mc:AlternateContent xmlns:mc="http://schemas.openxmlformats.org/markup-compatibility/2006" xmlns:p14="http://schemas.microsoft.com/office/powerpoint/2010/main">
    <mc:Choice Requires="p14">
      <p:transition spd="slow" p14:dur="2000" advTm="950"/>
    </mc:Choice>
    <mc:Fallback xmlns="">
      <p:transition spd="slow" advTm="95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questions</a:t>
            </a:r>
            <a:endParaRPr lang="en-US" dirty="0"/>
          </a:p>
        </p:txBody>
      </p:sp>
      <p:sp>
        <p:nvSpPr>
          <p:cNvPr id="3" name="Content Placeholder 2"/>
          <p:cNvSpPr>
            <a:spLocks noGrp="1"/>
          </p:cNvSpPr>
          <p:nvPr>
            <p:ph idx="1"/>
          </p:nvPr>
        </p:nvSpPr>
        <p:spPr>
          <a:xfrm>
            <a:off x="813992" y="2278036"/>
            <a:ext cx="9352896" cy="4579964"/>
          </a:xfrm>
        </p:spPr>
        <p:txBody>
          <a:bodyPr>
            <a:normAutofit fontScale="85000" lnSpcReduction="20000"/>
          </a:bodyPr>
          <a:lstStyle/>
          <a:p>
            <a:r>
              <a:rPr lang="en-US" dirty="0" smtClean="0"/>
              <a:t>Are </a:t>
            </a:r>
            <a:r>
              <a:rPr lang="en-US" dirty="0"/>
              <a:t>you always stressed out? If so, why?</a:t>
            </a:r>
          </a:p>
          <a:p>
            <a:r>
              <a:rPr lang="en-US" dirty="0" smtClean="0"/>
              <a:t>Do </a:t>
            </a:r>
            <a:r>
              <a:rPr lang="en-US" dirty="0"/>
              <a:t>you feel depressed? When did it start? </a:t>
            </a:r>
            <a:r>
              <a:rPr lang="en-US" dirty="0" smtClean="0"/>
              <a:t>Did </a:t>
            </a:r>
            <a:r>
              <a:rPr lang="en-US" dirty="0"/>
              <a:t>your parents or </a:t>
            </a:r>
            <a:r>
              <a:rPr lang="en-US" dirty="0" smtClean="0"/>
              <a:t>grandparents or siblings </a:t>
            </a:r>
            <a:r>
              <a:rPr lang="en-US" dirty="0"/>
              <a:t>struggle with depression? Have you been in or are currently experiencing very difficult (depressing) circumstances which may cause you to feel hopeless or depressed</a:t>
            </a:r>
            <a:r>
              <a:rPr lang="en-US" dirty="0" smtClean="0"/>
              <a:t>?</a:t>
            </a:r>
          </a:p>
          <a:p>
            <a:r>
              <a:rPr lang="en-US" dirty="0" smtClean="0"/>
              <a:t>Do </a:t>
            </a:r>
            <a:r>
              <a:rPr lang="en-US" dirty="0"/>
              <a:t>you struggle with fears? If so, what is it that you fear? (Fear of heights, dying, being hopeless, failure, never marrying, etc.)</a:t>
            </a:r>
          </a:p>
          <a:p>
            <a:r>
              <a:rPr lang="en-US" dirty="0" smtClean="0"/>
              <a:t>Do </a:t>
            </a:r>
            <a:r>
              <a:rPr lang="en-US" dirty="0"/>
              <a:t>you worry about things? What things do you worry about? Why</a:t>
            </a:r>
            <a:r>
              <a:rPr lang="en-US" dirty="0" smtClean="0"/>
              <a:t>?</a:t>
            </a:r>
          </a:p>
          <a:p>
            <a:r>
              <a:rPr lang="en-US" dirty="0"/>
              <a:t>Do you have any irrational feelings? If so, what are they</a:t>
            </a:r>
            <a:r>
              <a:rPr lang="en-US" dirty="0" smtClean="0"/>
              <a:t>?</a:t>
            </a:r>
          </a:p>
          <a:p>
            <a:r>
              <a:rPr lang="en-US" dirty="0"/>
              <a:t>Are you very confused and forgetful? </a:t>
            </a:r>
            <a:r>
              <a:rPr lang="en-US" dirty="0" smtClean="0"/>
              <a:t>(beyond </a:t>
            </a:r>
            <a:r>
              <a:rPr lang="en-US" dirty="0"/>
              <a:t>the normal</a:t>
            </a:r>
            <a:r>
              <a:rPr lang="en-US" dirty="0" smtClean="0"/>
              <a:t>)</a:t>
            </a:r>
          </a:p>
          <a:p>
            <a:r>
              <a:rPr lang="en-US" dirty="0" smtClean="0"/>
              <a:t>Are you emotionally shut down or stoic?</a:t>
            </a:r>
            <a:endParaRPr lang="en-US" dirty="0"/>
          </a:p>
          <a:p>
            <a:r>
              <a:rPr lang="en-US" dirty="0" smtClean="0"/>
              <a:t>Self Hate</a:t>
            </a:r>
          </a:p>
          <a:p>
            <a:pPr lvl="1"/>
            <a:r>
              <a:rPr lang="en-US" dirty="0"/>
              <a:t>Do you feel good about yourself? If not, why</a:t>
            </a:r>
            <a:r>
              <a:rPr lang="en-US" dirty="0" smtClean="0"/>
              <a:t>?</a:t>
            </a:r>
          </a:p>
          <a:p>
            <a:pPr lvl="1"/>
            <a:r>
              <a:rPr lang="en-US" dirty="0" smtClean="0"/>
              <a:t>Shame: Do </a:t>
            </a:r>
            <a:r>
              <a:rPr lang="en-US" dirty="0"/>
              <a:t>you feel like something is wrong with you</a:t>
            </a:r>
            <a:r>
              <a:rPr lang="en-US" dirty="0" smtClean="0"/>
              <a:t>?</a:t>
            </a:r>
          </a:p>
          <a:p>
            <a:pPr lvl="1"/>
            <a:r>
              <a:rPr lang="en-US" dirty="0" smtClean="0"/>
              <a:t>Guilt: Do </a:t>
            </a:r>
            <a:r>
              <a:rPr lang="en-US" dirty="0"/>
              <a:t>you feel excessively guilty over </a:t>
            </a:r>
            <a:r>
              <a:rPr lang="en-US" dirty="0" smtClean="0"/>
              <a:t>anything you have done? </a:t>
            </a:r>
            <a:r>
              <a:rPr lang="en-US" dirty="0"/>
              <a:t>Is this a continual problem</a:t>
            </a:r>
            <a:r>
              <a:rPr lang="en-US" dirty="0" smtClean="0"/>
              <a:t>?</a:t>
            </a:r>
          </a:p>
          <a:p>
            <a:pPr lvl="1"/>
            <a:r>
              <a:rPr lang="en-US" dirty="0"/>
              <a:t>Do you have any insecurities? Have you ever been deeply embarrassed over something? </a:t>
            </a:r>
          </a:p>
          <a:p>
            <a:pPr lvl="1"/>
            <a:r>
              <a:rPr lang="en-US" dirty="0" smtClean="0"/>
              <a:t>Do </a:t>
            </a:r>
            <a:r>
              <a:rPr lang="en-US" dirty="0"/>
              <a:t>you feel any self-pity or feel sorry for yourself? Have you ever felt this? If so, why?</a:t>
            </a:r>
          </a:p>
          <a:p>
            <a:pPr marL="0" indent="0">
              <a:buNone/>
            </a:pPr>
            <a:endParaRPr lang="en-US" dirty="0"/>
          </a:p>
        </p:txBody>
      </p:sp>
    </p:spTree>
    <p:extLst>
      <p:ext uri="{BB962C8B-B14F-4D97-AF65-F5344CB8AC3E}">
        <p14:creationId xmlns:p14="http://schemas.microsoft.com/office/powerpoint/2010/main" val="602535668"/>
      </p:ext>
    </p:extLst>
  </p:cSld>
  <p:clrMapOvr>
    <a:masterClrMapping/>
  </p:clrMapOvr>
  <mc:AlternateContent xmlns:mc="http://schemas.openxmlformats.org/markup-compatibility/2006" xmlns:p14="http://schemas.microsoft.com/office/powerpoint/2010/main">
    <mc:Choice Requires="p14">
      <p:transition spd="slow" p14:dur="2000" advTm="10370"/>
    </mc:Choice>
    <mc:Fallback xmlns="">
      <p:transition spd="slow" advTm="1037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questions</a:t>
            </a:r>
            <a:endParaRPr lang="en-US" dirty="0"/>
          </a:p>
        </p:txBody>
      </p:sp>
      <p:sp>
        <p:nvSpPr>
          <p:cNvPr id="3" name="Content Placeholder 2"/>
          <p:cNvSpPr>
            <a:spLocks noGrp="1"/>
          </p:cNvSpPr>
          <p:nvPr>
            <p:ph idx="1"/>
          </p:nvPr>
        </p:nvSpPr>
        <p:spPr>
          <a:xfrm>
            <a:off x="1154955" y="2603499"/>
            <a:ext cx="8761412" cy="4045273"/>
          </a:xfrm>
        </p:spPr>
        <p:txBody>
          <a:bodyPr>
            <a:normAutofit/>
          </a:bodyPr>
          <a:lstStyle/>
          <a:p>
            <a:r>
              <a:rPr lang="en-US" dirty="0"/>
              <a:t>Have you ever been exposed to extreme </a:t>
            </a:r>
            <a:r>
              <a:rPr lang="en-US" dirty="0" smtClean="0"/>
              <a:t>abuse, neglect, </a:t>
            </a:r>
            <a:r>
              <a:rPr lang="en-US" dirty="0"/>
              <a:t>or a traumatic experience? Did it have a drastic effect on your emotional or mental system? If so, what happen? How did it affect you</a:t>
            </a:r>
            <a:r>
              <a:rPr lang="en-US" dirty="0" smtClean="0"/>
              <a:t>?</a:t>
            </a:r>
          </a:p>
          <a:p>
            <a:r>
              <a:rPr lang="en-US" dirty="0" smtClean="0"/>
              <a:t>Do </a:t>
            </a:r>
            <a:r>
              <a:rPr lang="en-US" dirty="0"/>
              <a:t>you have a memory gap where you cannot remember a certain time of your life?</a:t>
            </a:r>
          </a:p>
          <a:p>
            <a:r>
              <a:rPr lang="en-US" dirty="0"/>
              <a:t>Do you have false memories of things that really </a:t>
            </a:r>
            <a:r>
              <a:rPr lang="en-US" dirty="0" smtClean="0"/>
              <a:t>did not </a:t>
            </a:r>
            <a:r>
              <a:rPr lang="en-US" dirty="0"/>
              <a:t>take place</a:t>
            </a:r>
            <a:r>
              <a:rPr lang="en-US" dirty="0" smtClean="0"/>
              <a:t>?</a:t>
            </a: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963234164"/>
      </p:ext>
    </p:extLst>
  </p:cSld>
  <p:clrMapOvr>
    <a:masterClrMapping/>
  </p:clrMapOvr>
  <mc:AlternateContent xmlns:mc="http://schemas.openxmlformats.org/markup-compatibility/2006" xmlns:p14="http://schemas.microsoft.com/office/powerpoint/2010/main">
    <mc:Choice Requires="p14">
      <p:transition spd="slow" p14:dur="2000" advTm="3170"/>
    </mc:Choice>
    <mc:Fallback xmlns="">
      <p:transition spd="slow" advTm="317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20713260"/>
      </p:ext>
    </p:extLst>
  </p:cSld>
  <p:clrMapOvr>
    <a:masterClrMapping/>
  </p:clrMapOvr>
  <mc:AlternateContent xmlns:mc="http://schemas.openxmlformats.org/markup-compatibility/2006" xmlns:p14="http://schemas.microsoft.com/office/powerpoint/2010/main">
    <mc:Choice Requires="p14">
      <p:transition spd="slow" p14:dur="2000" advTm="1086"/>
    </mc:Choice>
    <mc:Fallback xmlns="">
      <p:transition spd="slow" advTm="108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 - peace</a:t>
            </a:r>
            <a:endParaRPr lang="en-US" dirty="0"/>
          </a:p>
        </p:txBody>
      </p:sp>
      <p:sp>
        <p:nvSpPr>
          <p:cNvPr id="3" name="Content Placeholder 2"/>
          <p:cNvSpPr>
            <a:spLocks noGrp="1"/>
          </p:cNvSpPr>
          <p:nvPr>
            <p:ph idx="1"/>
          </p:nvPr>
        </p:nvSpPr>
        <p:spPr>
          <a:xfrm>
            <a:off x="1154953" y="2445844"/>
            <a:ext cx="10164688" cy="4270266"/>
          </a:xfrm>
        </p:spPr>
        <p:txBody>
          <a:bodyPr>
            <a:normAutofit/>
          </a:bodyPr>
          <a:lstStyle/>
          <a:p>
            <a:r>
              <a:rPr lang="en-US" dirty="0"/>
              <a:t>Ask God, “what percentage of </a:t>
            </a:r>
            <a:r>
              <a:rPr lang="en-US" dirty="0" smtClean="0"/>
              <a:t>peace do you currently have?” </a:t>
            </a:r>
            <a:r>
              <a:rPr lang="en-US" dirty="0"/>
              <a:t>(0% to 100%)</a:t>
            </a:r>
          </a:p>
          <a:p>
            <a:endParaRPr lang="en-US" dirty="0"/>
          </a:p>
          <a:p>
            <a:r>
              <a:rPr lang="en-US" dirty="0"/>
              <a:t>Ask God, “was my </a:t>
            </a:r>
            <a:r>
              <a:rPr lang="en-US" dirty="0" smtClean="0"/>
              <a:t>peace </a:t>
            </a:r>
            <a:r>
              <a:rPr lang="en-US" dirty="0"/>
              <a:t>stolen or did I give it away?”</a:t>
            </a:r>
          </a:p>
          <a:p>
            <a:endParaRPr lang="en-US" dirty="0"/>
          </a:p>
          <a:p>
            <a:r>
              <a:rPr lang="en-US" dirty="0"/>
              <a:t>Ask God, “can I have that </a:t>
            </a:r>
            <a:r>
              <a:rPr lang="en-US" dirty="0" smtClean="0"/>
              <a:t>peace </a:t>
            </a:r>
            <a:r>
              <a:rPr lang="en-US" dirty="0"/>
              <a:t>back?”  </a:t>
            </a:r>
          </a:p>
          <a:p>
            <a:pPr lvl="1"/>
            <a:r>
              <a:rPr lang="en-US" dirty="0"/>
              <a:t>Forgive anyone you need to</a:t>
            </a:r>
          </a:p>
          <a:p>
            <a:pPr lvl="1"/>
            <a:r>
              <a:rPr lang="en-US" dirty="0"/>
              <a:t>Release to God any situation or burden</a:t>
            </a:r>
          </a:p>
          <a:p>
            <a:pPr lvl="1"/>
            <a:endParaRPr lang="en-US" dirty="0"/>
          </a:p>
          <a:p>
            <a:r>
              <a:rPr lang="en-US" dirty="0"/>
              <a:t>Now what is your </a:t>
            </a:r>
            <a:r>
              <a:rPr lang="en-US" dirty="0" smtClean="0"/>
              <a:t>peace </a:t>
            </a:r>
            <a:r>
              <a:rPr lang="en-US" dirty="0"/>
              <a:t>percentage</a:t>
            </a:r>
            <a:r>
              <a:rPr lang="en-US" dirty="0" smtClean="0"/>
              <a: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84260234"/>
      </p:ext>
    </p:extLst>
  </p:cSld>
  <p:clrMapOvr>
    <a:masterClrMapping/>
  </p:clrMapOvr>
  <mc:AlternateContent xmlns:mc="http://schemas.openxmlformats.org/markup-compatibility/2006" xmlns:p14="http://schemas.microsoft.com/office/powerpoint/2010/main">
    <mc:Choice Requires="p14">
      <p:transition spd="slow" p14:dur="2000" advTm="47317"/>
    </mc:Choice>
    <mc:Fallback xmlns="">
      <p:transition spd="slow" advTm="4731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Peace and wholeness</a:t>
            </a:r>
            <a:endParaRPr lang="en-US" dirty="0"/>
          </a:p>
        </p:txBody>
      </p:sp>
      <p:sp>
        <p:nvSpPr>
          <p:cNvPr id="3" name="Content Placeholder 2"/>
          <p:cNvSpPr>
            <a:spLocks noGrp="1"/>
          </p:cNvSpPr>
          <p:nvPr>
            <p:ph idx="1"/>
          </p:nvPr>
        </p:nvSpPr>
        <p:spPr>
          <a:xfrm>
            <a:off x="550521" y="2386523"/>
            <a:ext cx="10654754" cy="4308745"/>
          </a:xfrm>
        </p:spPr>
        <p:txBody>
          <a:bodyPr>
            <a:noAutofit/>
          </a:bodyPr>
          <a:lstStyle/>
          <a:p>
            <a:r>
              <a:rPr lang="en-US" sz="2000" b="1" i="1" dirty="0"/>
              <a:t>Shalom </a:t>
            </a:r>
            <a:r>
              <a:rPr lang="en-US" sz="2000" b="1" i="1" dirty="0" smtClean="0"/>
              <a:t>- peace</a:t>
            </a:r>
            <a:r>
              <a:rPr lang="en-US" sz="2000" dirty="0" smtClean="0"/>
              <a:t> </a:t>
            </a:r>
            <a:r>
              <a:rPr lang="en-US" sz="2000" dirty="0"/>
              <a:t>(</a:t>
            </a:r>
            <a:r>
              <a:rPr lang="en-US" sz="2000" dirty="0" smtClean="0"/>
              <a:t>7965 Strong's Concordance from OT) means completeness</a:t>
            </a:r>
            <a:r>
              <a:rPr lang="en-US" sz="2000" dirty="0"/>
              <a:t>, wholeness, health, peace, welfare, safety soundness, tranquility, prosperity, perfectness, fullness, rest, harmony, the absence of agitation or discord. Shalom comes from the root verb </a:t>
            </a:r>
            <a:r>
              <a:rPr lang="en-US" sz="2000" i="1" dirty="0"/>
              <a:t>shalom</a:t>
            </a:r>
            <a:r>
              <a:rPr lang="en-US" sz="2000" dirty="0"/>
              <a:t> meaning to be complete, perfect and full. </a:t>
            </a:r>
            <a:endParaRPr lang="en-US" sz="2000" dirty="0" smtClean="0"/>
          </a:p>
          <a:p>
            <a:r>
              <a:rPr lang="en-US" sz="2000" dirty="0" smtClean="0"/>
              <a:t>In the NT, the idea of a God of peace making us whole is also given:</a:t>
            </a:r>
          </a:p>
          <a:p>
            <a:pPr lvl="1"/>
            <a:r>
              <a:rPr lang="en-US" sz="2000" baseline="30000" dirty="0"/>
              <a:t> </a:t>
            </a:r>
            <a:r>
              <a:rPr lang="en-US" sz="2000" baseline="30000" dirty="0" smtClean="0"/>
              <a:t>”</a:t>
            </a:r>
            <a:r>
              <a:rPr lang="en-US" sz="2000" dirty="0" smtClean="0"/>
              <a:t>Now </a:t>
            </a:r>
            <a:r>
              <a:rPr lang="en-US" sz="2000" dirty="0"/>
              <a:t>may the </a:t>
            </a:r>
            <a:r>
              <a:rPr lang="en-US" sz="2000" b="1" dirty="0"/>
              <a:t>God of peace </a:t>
            </a:r>
            <a:r>
              <a:rPr lang="en-US" sz="2000" dirty="0"/>
              <a:t>himself sanctify you completely, and may your </a:t>
            </a:r>
            <a:r>
              <a:rPr lang="en-US" sz="2000" b="1" dirty="0"/>
              <a:t>whole spirit and soul and body</a:t>
            </a:r>
            <a:r>
              <a:rPr lang="en-US" sz="2000" dirty="0"/>
              <a:t> be kept blameless at the coming of our Lord Jesus Christ</a:t>
            </a:r>
            <a:r>
              <a:rPr lang="en-US" sz="2000" dirty="0" smtClean="0"/>
              <a:t>.” I </a:t>
            </a:r>
            <a:r>
              <a:rPr lang="en-US" sz="2000" dirty="0" err="1" smtClean="0"/>
              <a:t>Thes</a:t>
            </a:r>
            <a:r>
              <a:rPr lang="en-US" sz="2000" dirty="0" smtClean="0"/>
              <a:t> 5:23</a:t>
            </a:r>
          </a:p>
          <a:p>
            <a:pPr lvl="1"/>
            <a:r>
              <a:rPr lang="en-US" sz="2000" b="1" dirty="0" smtClean="0"/>
              <a:t>“Peace</a:t>
            </a:r>
            <a:r>
              <a:rPr lang="en-US" sz="2000" dirty="0" smtClean="0"/>
              <a:t> </a:t>
            </a:r>
            <a:r>
              <a:rPr lang="en-US" sz="2000" dirty="0"/>
              <a:t>I leave with you; my </a:t>
            </a:r>
            <a:r>
              <a:rPr lang="en-US" sz="2000" b="1" dirty="0"/>
              <a:t>peace</a:t>
            </a:r>
            <a:r>
              <a:rPr lang="en-US" sz="2000" dirty="0"/>
              <a:t> I give you. I do not give to you as the world gives. Do not let your hearts be troubled and do not be afraid</a:t>
            </a:r>
            <a:r>
              <a:rPr lang="en-US" sz="2000" dirty="0" smtClean="0"/>
              <a:t>.” John 14:27 </a:t>
            </a:r>
          </a:p>
          <a:p>
            <a:pPr lvl="1"/>
            <a:r>
              <a:rPr lang="en-US" sz="2000" dirty="0" smtClean="0"/>
              <a:t>“Let </a:t>
            </a:r>
            <a:r>
              <a:rPr lang="en-US" sz="2000" dirty="0"/>
              <a:t>the </a:t>
            </a:r>
            <a:r>
              <a:rPr lang="en-US" sz="2000" b="1" dirty="0"/>
              <a:t>peace</a:t>
            </a:r>
            <a:r>
              <a:rPr lang="en-US" sz="2000" dirty="0"/>
              <a:t> of Christ rule in your hearts, since as members of one body you were called to </a:t>
            </a:r>
            <a:r>
              <a:rPr lang="en-US" sz="2000" b="1" dirty="0"/>
              <a:t>peace</a:t>
            </a:r>
            <a:r>
              <a:rPr lang="en-US" sz="2000" dirty="0"/>
              <a:t>. And be thankful</a:t>
            </a:r>
            <a:r>
              <a:rPr lang="en-US" sz="2000" dirty="0" smtClean="0"/>
              <a:t>.” Col 3:15 </a:t>
            </a:r>
          </a:p>
        </p:txBody>
      </p:sp>
    </p:spTree>
    <p:extLst>
      <p:ext uri="{BB962C8B-B14F-4D97-AF65-F5344CB8AC3E}">
        <p14:creationId xmlns:p14="http://schemas.microsoft.com/office/powerpoint/2010/main" val="93633041"/>
      </p:ext>
    </p:extLst>
  </p:cSld>
  <p:clrMapOvr>
    <a:masterClrMapping/>
  </p:clrMapOvr>
  <mc:AlternateContent xmlns:mc="http://schemas.openxmlformats.org/markup-compatibility/2006" xmlns:p14="http://schemas.microsoft.com/office/powerpoint/2010/main">
    <mc:Choice Requires="p14">
      <p:transition spd="slow" p14:dur="2000" advTm="109059"/>
    </mc:Choice>
    <mc:Fallback xmlns="">
      <p:transition spd="slow" advTm="109059"/>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Wholeness</a:t>
            </a:r>
            <a:endParaRPr lang="en-US" dirty="0"/>
          </a:p>
        </p:txBody>
      </p:sp>
      <p:sp>
        <p:nvSpPr>
          <p:cNvPr id="3" name="Content Placeholder 2"/>
          <p:cNvSpPr>
            <a:spLocks noGrp="1"/>
          </p:cNvSpPr>
          <p:nvPr>
            <p:ph idx="1"/>
          </p:nvPr>
        </p:nvSpPr>
        <p:spPr>
          <a:xfrm>
            <a:off x="1154955" y="2603500"/>
            <a:ext cx="9313348" cy="4128376"/>
          </a:xfrm>
        </p:spPr>
        <p:txBody>
          <a:bodyPr>
            <a:normAutofit/>
          </a:bodyPr>
          <a:lstStyle/>
          <a:p>
            <a:r>
              <a:rPr lang="en-US" sz="2000" dirty="0" smtClean="0"/>
              <a:t>“</a:t>
            </a:r>
            <a:r>
              <a:rPr lang="en-US" sz="2000" dirty="0"/>
              <a:t>Now may the God of peace himself sanctify you completely, and may your whole </a:t>
            </a:r>
            <a:r>
              <a:rPr lang="en-US" sz="2000" b="1" dirty="0"/>
              <a:t>spirit</a:t>
            </a:r>
            <a:r>
              <a:rPr lang="en-US" sz="2000" dirty="0"/>
              <a:t> and </a:t>
            </a:r>
            <a:r>
              <a:rPr lang="en-US" sz="2000" b="1" dirty="0"/>
              <a:t>soul</a:t>
            </a:r>
            <a:r>
              <a:rPr lang="en-US" sz="2000" dirty="0"/>
              <a:t> and </a:t>
            </a:r>
            <a:r>
              <a:rPr lang="en-US" sz="2000" b="1" dirty="0"/>
              <a:t>body </a:t>
            </a:r>
            <a:r>
              <a:rPr lang="en-US" sz="2000" dirty="0"/>
              <a:t>be kept blameless at the coming of our Lord Jesus Christ” (1 Thessalonians 5:23</a:t>
            </a:r>
            <a:r>
              <a:rPr lang="en-US" sz="2000" dirty="0" smtClean="0"/>
              <a:t>)</a:t>
            </a:r>
          </a:p>
          <a:p>
            <a:endParaRPr lang="en-US" sz="2000" dirty="0"/>
          </a:p>
          <a:p>
            <a:r>
              <a:rPr lang="en-US" sz="2000" dirty="0" smtClean="0"/>
              <a:t>Our spirit, soul, and body are intertwined. Wholeness is the standard that God created us for in all parts of our being. </a:t>
            </a:r>
          </a:p>
          <a:p>
            <a:pPr lvl="1"/>
            <a:r>
              <a:rPr lang="en-US" sz="2000" dirty="0" smtClean="0"/>
              <a:t>Over-reactive – anxious mood, over active immune system (autoimmune disorders, lupus, allergies,…) </a:t>
            </a:r>
          </a:p>
          <a:p>
            <a:pPr lvl="1"/>
            <a:r>
              <a:rPr lang="en-US" sz="2000" dirty="0" smtClean="0"/>
              <a:t>Under-reactive – depressed mood, stoicism, depressed immune system (cancer, viruses,…)</a:t>
            </a:r>
          </a:p>
          <a:p>
            <a:endParaRPr lang="en-US" sz="2000" dirty="0" smtClean="0"/>
          </a:p>
        </p:txBody>
      </p:sp>
    </p:spTree>
    <p:extLst>
      <p:ext uri="{BB962C8B-B14F-4D97-AF65-F5344CB8AC3E}">
        <p14:creationId xmlns:p14="http://schemas.microsoft.com/office/powerpoint/2010/main" val="2980096611"/>
      </p:ext>
    </p:extLst>
  </p:cSld>
  <p:clrMapOvr>
    <a:masterClrMapping/>
  </p:clrMapOvr>
  <mc:AlternateContent xmlns:mc="http://schemas.openxmlformats.org/markup-compatibility/2006" xmlns:p14="http://schemas.microsoft.com/office/powerpoint/2010/main">
    <mc:Choice Requires="p14">
      <p:transition spd="slow" p14:dur="2000" advTm="76200"/>
    </mc:Choice>
    <mc:Fallback xmlns="">
      <p:transition spd="slow" advTm="762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Brokenness or imbalance</a:t>
            </a:r>
            <a:endParaRPr lang="en-US" dirty="0"/>
          </a:p>
        </p:txBody>
      </p:sp>
      <p:sp>
        <p:nvSpPr>
          <p:cNvPr id="3" name="Content Placeholder 2"/>
          <p:cNvSpPr>
            <a:spLocks noGrp="1"/>
          </p:cNvSpPr>
          <p:nvPr>
            <p:ph idx="1"/>
          </p:nvPr>
        </p:nvSpPr>
        <p:spPr>
          <a:xfrm>
            <a:off x="1154954" y="2603500"/>
            <a:ext cx="9197913" cy="3416300"/>
          </a:xfrm>
        </p:spPr>
        <p:txBody>
          <a:bodyPr>
            <a:normAutofit fontScale="85000" lnSpcReduction="10000"/>
          </a:bodyPr>
          <a:lstStyle/>
          <a:p>
            <a:r>
              <a:rPr lang="en-US" sz="2800" dirty="0" smtClean="0"/>
              <a:t>Dysfunction is not created </a:t>
            </a:r>
            <a:r>
              <a:rPr lang="en-US" sz="2800" dirty="0"/>
              <a:t>by </a:t>
            </a:r>
            <a:r>
              <a:rPr lang="en-US" sz="2800" dirty="0" smtClean="0"/>
              <a:t>God</a:t>
            </a:r>
          </a:p>
          <a:p>
            <a:endParaRPr lang="en-US" sz="2800" dirty="0"/>
          </a:p>
          <a:p>
            <a:r>
              <a:rPr lang="en-US" sz="2800" dirty="0" smtClean="0"/>
              <a:t>Body, emotions, and mind may all be effected together:</a:t>
            </a:r>
          </a:p>
          <a:p>
            <a:pPr lvl="1"/>
            <a:r>
              <a:rPr lang="en-US" sz="2600" dirty="0" smtClean="0"/>
              <a:t>Body: illness, disease, schizophrenia, cancer, autoimmune, diabetes, heart disease,…</a:t>
            </a:r>
          </a:p>
          <a:p>
            <a:pPr lvl="1"/>
            <a:r>
              <a:rPr lang="en-US" sz="2600" dirty="0" smtClean="0"/>
              <a:t>Emotions: depression, anxiety, insecurity, fear, stoicism,… (not short-term grief)</a:t>
            </a:r>
          </a:p>
          <a:p>
            <a:pPr lvl="1"/>
            <a:r>
              <a:rPr lang="en-US" sz="2600" dirty="0" smtClean="0"/>
              <a:t>Mind: mental illness, schizophrenia,…</a:t>
            </a:r>
          </a:p>
          <a:p>
            <a:endParaRPr lang="en-US" sz="22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80289025"/>
      </p:ext>
    </p:extLst>
  </p:cSld>
  <p:clrMapOvr>
    <a:masterClrMapping/>
  </p:clrMapOvr>
  <mc:AlternateContent xmlns:mc="http://schemas.openxmlformats.org/markup-compatibility/2006" xmlns:p14="http://schemas.microsoft.com/office/powerpoint/2010/main">
    <mc:Choice Requires="p14">
      <p:transition spd="slow" p14:dur="2000" advTm="75596"/>
    </mc:Choice>
    <mc:Fallback xmlns="">
      <p:transition spd="slow" advTm="7559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 standard of wholeness</a:t>
            </a:r>
            <a:endParaRPr lang="en-US" dirty="0"/>
          </a:p>
        </p:txBody>
      </p:sp>
      <p:sp>
        <p:nvSpPr>
          <p:cNvPr id="3" name="Content Placeholder 2"/>
          <p:cNvSpPr>
            <a:spLocks noGrp="1"/>
          </p:cNvSpPr>
          <p:nvPr>
            <p:ph idx="1"/>
          </p:nvPr>
        </p:nvSpPr>
        <p:spPr>
          <a:xfrm>
            <a:off x="1154953" y="2340243"/>
            <a:ext cx="9476884" cy="4401519"/>
          </a:xfrm>
        </p:spPr>
        <p:txBody>
          <a:bodyPr>
            <a:normAutofit/>
          </a:bodyPr>
          <a:lstStyle/>
          <a:p>
            <a:r>
              <a:rPr lang="en-US" sz="2400" dirty="0" smtClean="0"/>
              <a:t>Wholeness is the Biblical standard: </a:t>
            </a:r>
            <a:r>
              <a:rPr lang="en-US" sz="2400" dirty="0"/>
              <a:t>body, soul, and </a:t>
            </a:r>
            <a:r>
              <a:rPr lang="en-US" sz="2400" dirty="0" smtClean="0"/>
              <a:t>spirit</a:t>
            </a:r>
          </a:p>
          <a:p>
            <a:pPr lvl="1"/>
            <a:r>
              <a:rPr lang="en-US" sz="2400" dirty="0" smtClean="0"/>
              <a:t>New living spirit in us</a:t>
            </a:r>
          </a:p>
          <a:p>
            <a:pPr lvl="1"/>
            <a:r>
              <a:rPr lang="en-US" sz="2400" dirty="0" smtClean="0"/>
              <a:t>Renewed mind (soul)</a:t>
            </a:r>
          </a:p>
          <a:p>
            <a:pPr lvl="1"/>
            <a:r>
              <a:rPr lang="en-US" sz="2400" dirty="0" smtClean="0"/>
              <a:t>Healing for the body</a:t>
            </a:r>
          </a:p>
          <a:p>
            <a:r>
              <a:rPr lang="en-US" sz="2400" dirty="0" smtClean="0"/>
              <a:t>Wholeness </a:t>
            </a:r>
            <a:r>
              <a:rPr lang="en-US" sz="2400" dirty="0"/>
              <a:t>may still include warfare</a:t>
            </a:r>
          </a:p>
          <a:p>
            <a:pPr marL="457200" lvl="1" indent="0">
              <a:buNone/>
            </a:pPr>
            <a:endParaRPr lang="en-US" sz="2400" dirty="0" smtClean="0"/>
          </a:p>
          <a:p>
            <a:pPr marL="457200" lvl="1" indent="0">
              <a:buNone/>
            </a:pPr>
            <a:endParaRPr lang="en-US" sz="2400" dirty="0" smtClean="0"/>
          </a:p>
          <a:p>
            <a:pPr marL="0" indent="0">
              <a:buNone/>
            </a:pPr>
            <a:r>
              <a:rPr lang="en-US" sz="2400" dirty="0" smtClean="0"/>
              <a:t>(we will not cover what causes brokenness in this unit)</a:t>
            </a:r>
          </a:p>
          <a:p>
            <a:pPr lvl="1"/>
            <a:endParaRPr lang="en-US" dirty="0"/>
          </a:p>
          <a:p>
            <a:pPr lvl="1"/>
            <a:endParaRPr lang="en-US" dirty="0" smtClean="0"/>
          </a:p>
        </p:txBody>
      </p:sp>
    </p:spTree>
    <p:extLst>
      <p:ext uri="{BB962C8B-B14F-4D97-AF65-F5344CB8AC3E}">
        <p14:creationId xmlns:p14="http://schemas.microsoft.com/office/powerpoint/2010/main" val="1792632785"/>
      </p:ext>
    </p:extLst>
  </p:cSld>
  <p:clrMapOvr>
    <a:masterClrMapping/>
  </p:clrMapOvr>
  <mc:AlternateContent xmlns:mc="http://schemas.openxmlformats.org/markup-compatibility/2006" xmlns:p14="http://schemas.microsoft.com/office/powerpoint/2010/main">
    <mc:Choice Requires="p14">
      <p:transition spd="slow" p14:dur="2000" advTm="96972"/>
    </mc:Choice>
    <mc:Fallback xmlns="">
      <p:transition spd="slow" advTm="9697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 Spirit and the word</a:t>
            </a:r>
            <a:endParaRPr lang="en-US" dirty="0"/>
          </a:p>
        </p:txBody>
      </p:sp>
      <p:sp>
        <p:nvSpPr>
          <p:cNvPr id="3" name="Content Placeholder 2"/>
          <p:cNvSpPr>
            <a:spLocks noGrp="1"/>
          </p:cNvSpPr>
          <p:nvPr>
            <p:ph idx="1"/>
          </p:nvPr>
        </p:nvSpPr>
        <p:spPr>
          <a:xfrm>
            <a:off x="1030965" y="2673241"/>
            <a:ext cx="9507881" cy="4184759"/>
          </a:xfrm>
        </p:spPr>
        <p:txBody>
          <a:bodyPr>
            <a:noAutofit/>
          </a:bodyPr>
          <a:lstStyle/>
          <a:p>
            <a:r>
              <a:rPr lang="en-US" sz="2000" dirty="0" smtClean="0"/>
              <a:t>The Holy Spirit does the work…</a:t>
            </a:r>
          </a:p>
          <a:p>
            <a:r>
              <a:rPr lang="en-US" sz="2000" dirty="0" smtClean="0"/>
              <a:t>“he </a:t>
            </a:r>
            <a:r>
              <a:rPr lang="en-US" sz="2000" dirty="0"/>
              <a:t>saved us, not because of works done by us in righteousness, but according to his own mercy, by the </a:t>
            </a:r>
            <a:r>
              <a:rPr lang="en-US" sz="2000" b="1" dirty="0"/>
              <a:t>washing</a:t>
            </a:r>
            <a:r>
              <a:rPr lang="en-US" sz="2000" dirty="0"/>
              <a:t> of </a:t>
            </a:r>
            <a:r>
              <a:rPr lang="en-US" sz="2000" b="1" dirty="0"/>
              <a:t>regeneration</a:t>
            </a:r>
            <a:r>
              <a:rPr lang="en-US" sz="2000" dirty="0"/>
              <a:t> and </a:t>
            </a:r>
            <a:r>
              <a:rPr lang="en-US" sz="2000" b="1" dirty="0"/>
              <a:t>renewal</a:t>
            </a:r>
            <a:r>
              <a:rPr lang="en-US" sz="2000" dirty="0"/>
              <a:t> of the </a:t>
            </a:r>
            <a:r>
              <a:rPr lang="en-US" sz="2000" b="1" dirty="0"/>
              <a:t>Holy Spirit</a:t>
            </a:r>
            <a:r>
              <a:rPr lang="en-US" sz="2000" dirty="0"/>
              <a:t>, whom he poured out on us richly through Jesus Christ our </a:t>
            </a:r>
            <a:r>
              <a:rPr lang="en-US" sz="2000" dirty="0" smtClean="0"/>
              <a:t>Savior” Titus 3:4-7</a:t>
            </a:r>
          </a:p>
          <a:p>
            <a:endParaRPr lang="en-US" sz="2000" dirty="0" smtClean="0"/>
          </a:p>
          <a:p>
            <a:r>
              <a:rPr lang="en-US" sz="2000" dirty="0"/>
              <a:t>“Christ loved the church and gave himself up for her,</a:t>
            </a:r>
            <a:r>
              <a:rPr lang="en-US" sz="2000" baseline="30000" dirty="0"/>
              <a:t> </a:t>
            </a:r>
            <a:r>
              <a:rPr lang="en-US" sz="2000" dirty="0"/>
              <a:t>that he might sanctify her, having cleansed her by the </a:t>
            </a:r>
            <a:r>
              <a:rPr lang="en-US" sz="2000" b="1" dirty="0"/>
              <a:t>washing of water with the word</a:t>
            </a:r>
            <a:r>
              <a:rPr lang="en-US" sz="2000" dirty="0"/>
              <a:t>,</a:t>
            </a:r>
            <a:r>
              <a:rPr lang="en-US" sz="2000" baseline="30000" dirty="0"/>
              <a:t> </a:t>
            </a:r>
            <a:r>
              <a:rPr lang="en-US" sz="2000" dirty="0"/>
              <a:t>so that he might present the church to himself in splendor, without spot or wrinkle or any such thing, that she might be holy and without blemish.” </a:t>
            </a:r>
            <a:r>
              <a:rPr lang="en-US" sz="2000" dirty="0" err="1"/>
              <a:t>Eph</a:t>
            </a:r>
            <a:r>
              <a:rPr lang="en-US" sz="2000" dirty="0"/>
              <a:t> 5:25-27</a:t>
            </a:r>
          </a:p>
          <a:p>
            <a:endParaRPr lang="en-US" sz="2000" dirty="0"/>
          </a:p>
        </p:txBody>
      </p:sp>
    </p:spTree>
    <p:extLst>
      <p:ext uri="{BB962C8B-B14F-4D97-AF65-F5344CB8AC3E}">
        <p14:creationId xmlns:p14="http://schemas.microsoft.com/office/powerpoint/2010/main" val="4221573139"/>
      </p:ext>
    </p:extLst>
  </p:cSld>
  <p:clrMapOvr>
    <a:masterClrMapping/>
  </p:clrMapOvr>
  <mc:AlternateContent xmlns:mc="http://schemas.openxmlformats.org/markup-compatibility/2006" xmlns:p14="http://schemas.microsoft.com/office/powerpoint/2010/main">
    <mc:Choice Requires="p14">
      <p:transition spd="slow" p14:dur="2000" advTm="95888"/>
    </mc:Choice>
    <mc:Fallback xmlns="">
      <p:transition spd="slow" advTm="95888"/>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Wholeness: spirit</a:t>
            </a:r>
            <a:endParaRPr lang="en-US" dirty="0"/>
          </a:p>
        </p:txBody>
      </p:sp>
      <p:sp>
        <p:nvSpPr>
          <p:cNvPr id="4" name="Content Placeholder 2"/>
          <p:cNvSpPr txBox="1">
            <a:spLocks/>
          </p:cNvSpPr>
          <p:nvPr/>
        </p:nvSpPr>
        <p:spPr>
          <a:xfrm>
            <a:off x="917596" y="2603500"/>
            <a:ext cx="9883038" cy="42545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2400" smtClean="0"/>
              <a:t>Our spirits have not been merely transformed by Christ. Rather, our old self died and we now have new life and a new spirit. </a:t>
            </a:r>
          </a:p>
          <a:p>
            <a:r>
              <a:rPr lang="en-US" sz="2400" smtClean="0"/>
              <a:t>“</a:t>
            </a:r>
            <a:r>
              <a:rPr lang="en-US" sz="2400" i="1" smtClean="0"/>
              <a:t>We know that Christ, being </a:t>
            </a:r>
            <a:r>
              <a:rPr lang="en-US" sz="2400" b="1" i="1" smtClean="0"/>
              <a:t>raised</a:t>
            </a:r>
            <a:r>
              <a:rPr lang="en-US" sz="2400" i="1" smtClean="0"/>
              <a:t> from the </a:t>
            </a:r>
            <a:r>
              <a:rPr lang="en-US" sz="2400" b="1" i="1" smtClean="0"/>
              <a:t>dead</a:t>
            </a:r>
            <a:r>
              <a:rPr lang="en-US" sz="2400" i="1" smtClean="0"/>
              <a:t>, will never </a:t>
            </a:r>
            <a:r>
              <a:rPr lang="en-US" sz="2400" b="1" i="1" smtClean="0"/>
              <a:t>die</a:t>
            </a:r>
            <a:r>
              <a:rPr lang="en-US" sz="2400" i="1" smtClean="0"/>
              <a:t> again; </a:t>
            </a:r>
            <a:r>
              <a:rPr lang="en-US" sz="2400" b="1" i="1" smtClean="0"/>
              <a:t>death</a:t>
            </a:r>
            <a:r>
              <a:rPr lang="en-US" sz="2400" i="1" smtClean="0"/>
              <a:t> no longer has dominion over him. For the </a:t>
            </a:r>
            <a:r>
              <a:rPr lang="en-US" sz="2400" b="1" i="1" smtClean="0"/>
              <a:t>death</a:t>
            </a:r>
            <a:r>
              <a:rPr lang="en-US" sz="2400" i="1" smtClean="0"/>
              <a:t> he </a:t>
            </a:r>
            <a:r>
              <a:rPr lang="en-US" sz="2400" b="1" i="1" smtClean="0"/>
              <a:t>died</a:t>
            </a:r>
            <a:r>
              <a:rPr lang="en-US" sz="2400" i="1" smtClean="0"/>
              <a:t> he </a:t>
            </a:r>
            <a:r>
              <a:rPr lang="en-US" sz="2400" b="1" i="1" smtClean="0"/>
              <a:t>died</a:t>
            </a:r>
            <a:r>
              <a:rPr lang="en-US" sz="2400" i="1" smtClean="0"/>
              <a:t> to sin, once for all, but the </a:t>
            </a:r>
            <a:r>
              <a:rPr lang="en-US" sz="2400" b="1" i="1" smtClean="0"/>
              <a:t>life</a:t>
            </a:r>
            <a:r>
              <a:rPr lang="en-US" sz="2400" i="1" smtClean="0"/>
              <a:t> he </a:t>
            </a:r>
            <a:r>
              <a:rPr lang="en-US" sz="2400" b="1" i="1" smtClean="0"/>
              <a:t>lives</a:t>
            </a:r>
            <a:r>
              <a:rPr lang="en-US" sz="2400" i="1" smtClean="0"/>
              <a:t> he </a:t>
            </a:r>
            <a:r>
              <a:rPr lang="en-US" sz="2400" b="1" i="1" smtClean="0"/>
              <a:t>lives</a:t>
            </a:r>
            <a:r>
              <a:rPr lang="en-US" sz="2400" i="1" smtClean="0"/>
              <a:t> to God. So you also must consider yourselves </a:t>
            </a:r>
            <a:r>
              <a:rPr lang="en-US" sz="2400" b="1" i="1" smtClean="0"/>
              <a:t>dead</a:t>
            </a:r>
            <a:r>
              <a:rPr lang="en-US" sz="2400" i="1" smtClean="0"/>
              <a:t> to sin and </a:t>
            </a:r>
            <a:r>
              <a:rPr lang="en-US" sz="2400" b="1" i="1" smtClean="0"/>
              <a:t>alive</a:t>
            </a:r>
            <a:r>
              <a:rPr lang="en-US" sz="2400" i="1" smtClean="0"/>
              <a:t> to God in Christ Jesus</a:t>
            </a:r>
            <a:r>
              <a:rPr lang="en-US" sz="2400" smtClean="0"/>
              <a:t>.” Romans 6:9-11 </a:t>
            </a:r>
          </a:p>
          <a:p>
            <a:endParaRPr lang="en-US" sz="2000" dirty="0"/>
          </a:p>
        </p:txBody>
      </p:sp>
    </p:spTree>
    <p:extLst>
      <p:ext uri="{BB962C8B-B14F-4D97-AF65-F5344CB8AC3E}">
        <p14:creationId xmlns:p14="http://schemas.microsoft.com/office/powerpoint/2010/main" val="3546962485"/>
      </p:ext>
    </p:extLst>
  </p:cSld>
  <p:clrMapOvr>
    <a:masterClrMapping/>
  </p:clrMapOvr>
  <mc:AlternateContent xmlns:mc="http://schemas.openxmlformats.org/markup-compatibility/2006" xmlns:p14="http://schemas.microsoft.com/office/powerpoint/2010/main">
    <mc:Choice Requires="p14">
      <p:transition spd="slow" p14:dur="2000" advTm="44715"/>
    </mc:Choice>
    <mc:Fallback xmlns="">
      <p:transition spd="slow" advTm="44715"/>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1688</TotalTime>
  <Words>1952</Words>
  <Application>Microsoft Office PowerPoint</Application>
  <PresentationFormat>Widescreen</PresentationFormat>
  <Paragraphs>153</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Century Gothic</vt:lpstr>
      <vt:lpstr>Wingdings 3</vt:lpstr>
      <vt:lpstr>Ion Boardroom</vt:lpstr>
      <vt:lpstr>FREEDOM TRAINING</vt:lpstr>
      <vt:lpstr>Overview</vt:lpstr>
      <vt:lpstr>Activation - peace</vt:lpstr>
      <vt:lpstr>Peace and wholeness</vt:lpstr>
      <vt:lpstr>Wholeness</vt:lpstr>
      <vt:lpstr>Brokenness or imbalance</vt:lpstr>
      <vt:lpstr>Overview: a standard of wholeness</vt:lpstr>
      <vt:lpstr>Holy Spirit and the word</vt:lpstr>
      <vt:lpstr>Wholeness: spirit</vt:lpstr>
      <vt:lpstr>Soul wholeness: mind</vt:lpstr>
      <vt:lpstr>Soul wholeness: heart</vt:lpstr>
      <vt:lpstr>Body wholeness</vt:lpstr>
      <vt:lpstr>Body wholeness</vt:lpstr>
      <vt:lpstr>God knows us</vt:lpstr>
      <vt:lpstr>Internal war</vt:lpstr>
      <vt:lpstr>Wholeness: what it is not</vt:lpstr>
      <vt:lpstr>Wholeness: what it is not</vt:lpstr>
      <vt:lpstr>Jesus in wholeness</vt:lpstr>
      <vt:lpstr>PowerPoint Presentation</vt:lpstr>
      <vt:lpstr>Emotional brokenness</vt:lpstr>
      <vt:lpstr>Emotional brokenness</vt:lpstr>
      <vt:lpstr>Repentance: fear</vt:lpstr>
      <vt:lpstr>PowerPoint Presentation</vt:lpstr>
      <vt:lpstr>Discussion Questions</vt:lpstr>
      <vt:lpstr>Whole mind</vt:lpstr>
      <vt:lpstr>PowerPoint Presentation</vt:lpstr>
      <vt:lpstr>Homework questions</vt:lpstr>
      <vt:lpstr>Homework questions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Training</dc:title>
  <dc:creator>Tracy Holsclaw</dc:creator>
  <cp:lastModifiedBy>Tracy Holsclaw</cp:lastModifiedBy>
  <cp:revision>154</cp:revision>
  <dcterms:created xsi:type="dcterms:W3CDTF">2018-05-18T17:56:49Z</dcterms:created>
  <dcterms:modified xsi:type="dcterms:W3CDTF">2018-09-10T20:44:02Z</dcterms:modified>
</cp:coreProperties>
</file>