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8" r:id="rId3"/>
    <p:sldId id="322" r:id="rId4"/>
    <p:sldId id="313" r:id="rId5"/>
    <p:sldId id="309" r:id="rId6"/>
    <p:sldId id="300" r:id="rId7"/>
    <p:sldId id="319" r:id="rId8"/>
    <p:sldId id="323" r:id="rId9"/>
    <p:sldId id="289" r:id="rId10"/>
    <p:sldId id="294" r:id="rId11"/>
    <p:sldId id="290" r:id="rId12"/>
    <p:sldId id="293" r:id="rId13"/>
    <p:sldId id="320" r:id="rId14"/>
    <p:sldId id="310" r:id="rId15"/>
    <p:sldId id="325" r:id="rId16"/>
    <p:sldId id="321" r:id="rId17"/>
    <p:sldId id="299" r:id="rId18"/>
    <p:sldId id="315" r:id="rId19"/>
    <p:sldId id="298" r:id="rId20"/>
    <p:sldId id="292" r:id="rId21"/>
    <p:sldId id="295" r:id="rId22"/>
    <p:sldId id="324" r:id="rId23"/>
    <p:sldId id="306" r:id="rId24"/>
    <p:sldId id="291" r:id="rId25"/>
    <p:sldId id="302" r:id="rId26"/>
    <p:sldId id="307" r:id="rId27"/>
    <p:sldId id="296" r:id="rId28"/>
    <p:sldId id="311" r:id="rId29"/>
    <p:sldId id="316" r:id="rId30"/>
    <p:sldId id="317" r:id="rId31"/>
    <p:sldId id="314"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5" autoAdjust="0"/>
    <p:restoredTop sz="94660"/>
  </p:normalViewPr>
  <p:slideViewPr>
    <p:cSldViewPr snapToGrid="0">
      <p:cViewPr varScale="1">
        <p:scale>
          <a:sx n="62" d="100"/>
          <a:sy n="62" d="100"/>
        </p:scale>
        <p:origin x="3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9/25/2018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9/25/2018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9/25/2018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9/25/2018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9/25/2018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9/25/2018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9/25/2018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9/25/2018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9/25/2018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Forgiveness &amp; Relationships</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a:t>
            </a:r>
            <a:endParaRPr lang="en-US" dirty="0"/>
          </a:p>
        </p:txBody>
      </p:sp>
      <p:sp>
        <p:nvSpPr>
          <p:cNvPr id="3" name="Content Placeholder 2"/>
          <p:cNvSpPr>
            <a:spLocks noGrp="1"/>
          </p:cNvSpPr>
          <p:nvPr>
            <p:ph idx="1"/>
          </p:nvPr>
        </p:nvSpPr>
        <p:spPr>
          <a:xfrm>
            <a:off x="983503" y="2407557"/>
            <a:ext cx="9104312" cy="4254500"/>
          </a:xfrm>
        </p:spPr>
        <p:txBody>
          <a:bodyPr>
            <a:normAutofit/>
          </a:bodyPr>
          <a:lstStyle/>
          <a:p>
            <a:endParaRPr lang="en-US" sz="2200" baseline="30000" dirty="0" smtClean="0"/>
          </a:p>
          <a:p>
            <a:r>
              <a:rPr lang="en-US" sz="2200" dirty="0" smtClean="0"/>
              <a:t>Parable: a servant owed the king ten thousand talents. He begs the king and is forgiven his debt. He goes to a fellow servant that owes him a hundred denarii; seizes and chokes him and then puts him in prison. This was reported to the king. The wicked servant is put into jail. </a:t>
            </a:r>
          </a:p>
          <a:p>
            <a:r>
              <a:rPr lang="en-US" sz="2200" dirty="0" smtClean="0"/>
              <a:t>”So </a:t>
            </a:r>
            <a:r>
              <a:rPr lang="en-US" sz="2200" dirty="0"/>
              <a:t>also my heavenly Father will do to every one of you, if you </a:t>
            </a:r>
            <a:r>
              <a:rPr lang="en-US" sz="2200" dirty="0" smtClean="0"/>
              <a:t>do not</a:t>
            </a:r>
            <a:r>
              <a:rPr lang="en-US" sz="2200" b="1" dirty="0" smtClean="0"/>
              <a:t> forgive </a:t>
            </a:r>
            <a:r>
              <a:rPr lang="en-US" sz="2200" dirty="0" smtClean="0"/>
              <a:t>your brother from your</a:t>
            </a:r>
            <a:r>
              <a:rPr lang="en-US" sz="2200" b="1" dirty="0" smtClean="0"/>
              <a:t> heart</a:t>
            </a:r>
            <a:r>
              <a:rPr lang="en-US" sz="2200" dirty="0" smtClean="0"/>
              <a:t>.” Matt 18:35</a:t>
            </a:r>
          </a:p>
          <a:p>
            <a:r>
              <a:rPr lang="en-US" sz="2200" baseline="30000" dirty="0"/>
              <a:t> </a:t>
            </a:r>
            <a:r>
              <a:rPr lang="en-US" sz="2200" dirty="0"/>
              <a:t>Forgiveness is done from the </a:t>
            </a:r>
            <a:r>
              <a:rPr lang="en-US" sz="2200" b="1" dirty="0"/>
              <a:t>heart</a:t>
            </a:r>
            <a:r>
              <a:rPr lang="en-US" sz="2200" dirty="0"/>
              <a:t>: </a:t>
            </a:r>
            <a:r>
              <a:rPr lang="en-US" sz="2200" dirty="0" smtClean="0"/>
              <a:t>emotions, will, </a:t>
            </a:r>
            <a:r>
              <a:rPr lang="en-US" sz="2200" dirty="0"/>
              <a:t>and mind</a:t>
            </a:r>
          </a:p>
          <a:p>
            <a:endParaRPr lang="en-US" sz="2200" dirty="0" smtClean="0"/>
          </a:p>
        </p:txBody>
      </p:sp>
    </p:spTree>
    <p:extLst>
      <p:ext uri="{BB962C8B-B14F-4D97-AF65-F5344CB8AC3E}">
        <p14:creationId xmlns:p14="http://schemas.microsoft.com/office/powerpoint/2010/main" val="176625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Judgement or Mercy</a:t>
            </a:r>
            <a:endParaRPr lang="en-US" dirty="0"/>
          </a:p>
        </p:txBody>
      </p:sp>
      <p:sp>
        <p:nvSpPr>
          <p:cNvPr id="3" name="Content Placeholder 2"/>
          <p:cNvSpPr>
            <a:spLocks noGrp="1"/>
          </p:cNvSpPr>
          <p:nvPr>
            <p:ph idx="1"/>
          </p:nvPr>
        </p:nvSpPr>
        <p:spPr>
          <a:xfrm>
            <a:off x="1154952" y="2374900"/>
            <a:ext cx="9262677" cy="3416300"/>
          </a:xfrm>
        </p:spPr>
        <p:txBody>
          <a:bodyPr>
            <a:noAutofit/>
          </a:bodyPr>
          <a:lstStyle/>
          <a:p>
            <a:r>
              <a:rPr lang="en-US" sz="2200" dirty="0"/>
              <a:t>“Judge not, that you be not judged</a:t>
            </a:r>
            <a:r>
              <a:rPr lang="en-US" sz="2200" dirty="0" smtClean="0"/>
              <a:t>.</a:t>
            </a:r>
            <a:r>
              <a:rPr lang="en-US" sz="2200" baseline="30000" dirty="0"/>
              <a:t> </a:t>
            </a:r>
            <a:r>
              <a:rPr lang="en-US" sz="2200" dirty="0"/>
              <a:t>For with the judgment you pronounce you will be judged, and with the measure you use it will be measured to you. </a:t>
            </a:r>
            <a:r>
              <a:rPr lang="en-US" sz="2200" dirty="0" smtClean="0"/>
              <a:t>Why </a:t>
            </a:r>
            <a:r>
              <a:rPr lang="en-US" sz="2200" dirty="0"/>
              <a:t>do you see the speck that is in your brother's eye, but do not notice the log that is in your own eye? </a:t>
            </a:r>
            <a:r>
              <a:rPr lang="en-US" sz="2200" dirty="0" smtClean="0"/>
              <a:t>Or </a:t>
            </a:r>
            <a:r>
              <a:rPr lang="en-US" sz="2200" dirty="0"/>
              <a:t>how can you say to your brother, ‘Let me take the speck out of your eye,’ when there is the log in your own </a:t>
            </a:r>
            <a:r>
              <a:rPr lang="en-US" sz="2200" dirty="0" smtClean="0"/>
              <a:t>eye?” Matt 7:1-4</a:t>
            </a:r>
          </a:p>
          <a:p>
            <a:endParaRPr lang="en-US" sz="2200" dirty="0" smtClean="0"/>
          </a:p>
          <a:p>
            <a:r>
              <a:rPr lang="en-US" sz="2200" dirty="0" smtClean="0"/>
              <a:t>“</a:t>
            </a:r>
            <a:r>
              <a:rPr lang="en-US" sz="2200" dirty="0"/>
              <a:t>For judgment is without mercy to one who has shown no mercy. </a:t>
            </a:r>
            <a:r>
              <a:rPr lang="en-US" sz="2200" b="1" dirty="0"/>
              <a:t>Mercy triumphs over judgment</a:t>
            </a:r>
            <a:r>
              <a:rPr lang="en-US" sz="2200" dirty="0"/>
              <a:t>.</a:t>
            </a:r>
            <a:r>
              <a:rPr lang="en-US" sz="2200" dirty="0" smtClean="0"/>
              <a:t>” James 2:13</a:t>
            </a:r>
            <a:endParaRPr lang="en-US" sz="2200" dirty="0"/>
          </a:p>
        </p:txBody>
      </p:sp>
    </p:spTree>
    <p:extLst>
      <p:ext uri="{BB962C8B-B14F-4D97-AF65-F5344CB8AC3E}">
        <p14:creationId xmlns:p14="http://schemas.microsoft.com/office/powerpoint/2010/main" val="204847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Commanded to forgive</a:t>
            </a:r>
            <a:endParaRPr lang="en-US" dirty="0"/>
          </a:p>
        </p:txBody>
      </p:sp>
      <p:sp>
        <p:nvSpPr>
          <p:cNvPr id="3" name="Content Placeholder 2"/>
          <p:cNvSpPr>
            <a:spLocks noGrp="1"/>
          </p:cNvSpPr>
          <p:nvPr>
            <p:ph idx="1"/>
          </p:nvPr>
        </p:nvSpPr>
        <p:spPr>
          <a:xfrm>
            <a:off x="1154955" y="2603499"/>
            <a:ext cx="8761411" cy="4045273"/>
          </a:xfrm>
        </p:spPr>
        <p:txBody>
          <a:bodyPr>
            <a:normAutofit/>
          </a:bodyPr>
          <a:lstStyle/>
          <a:p>
            <a:r>
              <a:rPr lang="en-US" sz="2200" dirty="0" smtClean="0"/>
              <a:t>“Then </a:t>
            </a:r>
            <a:r>
              <a:rPr lang="en-US" sz="2200" dirty="0"/>
              <a:t>Peter came up and said to him, </a:t>
            </a:r>
            <a:r>
              <a:rPr lang="en-US" sz="2200" dirty="0" smtClean="0"/>
              <a:t>‘Lord</a:t>
            </a:r>
            <a:r>
              <a:rPr lang="en-US" sz="2200" dirty="0"/>
              <a:t>, how often will my brother sin against me, and I </a:t>
            </a:r>
            <a:r>
              <a:rPr lang="en-US" sz="2200" b="1" dirty="0"/>
              <a:t>forgive </a:t>
            </a:r>
            <a:r>
              <a:rPr lang="en-US" sz="2200" dirty="0"/>
              <a:t>him? As many as seven times</a:t>
            </a:r>
            <a:r>
              <a:rPr lang="en-US" sz="2200" dirty="0" smtClean="0"/>
              <a:t>?’ Jesus </a:t>
            </a:r>
            <a:r>
              <a:rPr lang="en-US" sz="2200" dirty="0"/>
              <a:t>said to him, </a:t>
            </a:r>
            <a:r>
              <a:rPr lang="en-US" sz="2200" dirty="0" smtClean="0"/>
              <a:t>‘I </a:t>
            </a:r>
            <a:r>
              <a:rPr lang="en-US" sz="2200" dirty="0"/>
              <a:t>do not say to you seven times, but seventy-seven times</a:t>
            </a:r>
            <a:r>
              <a:rPr lang="en-US" sz="2200" dirty="0" smtClean="0"/>
              <a:t>.’” Matt 18:21-22</a:t>
            </a:r>
          </a:p>
          <a:p>
            <a:endParaRPr lang="en-US" sz="2200" dirty="0"/>
          </a:p>
          <a:p>
            <a:r>
              <a:rPr lang="en-US" sz="2200" dirty="0" smtClean="0"/>
              <a:t>How long will it take you to forgive? 10 years, a week, 10 minutes, half a second…? </a:t>
            </a:r>
            <a:r>
              <a:rPr lang="en-US" sz="2200" dirty="0"/>
              <a:t> </a:t>
            </a:r>
            <a:r>
              <a:rPr lang="en-US" sz="2200" dirty="0" smtClean="0"/>
              <a:t>Let’s get the time shorter and shorter…</a:t>
            </a:r>
          </a:p>
        </p:txBody>
      </p:sp>
    </p:spTree>
    <p:extLst>
      <p:ext uri="{BB962C8B-B14F-4D97-AF65-F5344CB8AC3E}">
        <p14:creationId xmlns:p14="http://schemas.microsoft.com/office/powerpoint/2010/main" val="278034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is pre-forgiveness</a:t>
            </a:r>
            <a:endParaRPr lang="en-US" dirty="0"/>
          </a:p>
        </p:txBody>
      </p:sp>
      <p:sp>
        <p:nvSpPr>
          <p:cNvPr id="3" name="Content Placeholder 2"/>
          <p:cNvSpPr>
            <a:spLocks noGrp="1"/>
          </p:cNvSpPr>
          <p:nvPr>
            <p:ph idx="1"/>
          </p:nvPr>
        </p:nvSpPr>
        <p:spPr>
          <a:xfrm>
            <a:off x="1154955" y="2603500"/>
            <a:ext cx="8761412" cy="3905788"/>
          </a:xfrm>
        </p:spPr>
        <p:txBody>
          <a:bodyPr>
            <a:normAutofit/>
          </a:bodyPr>
          <a:lstStyle/>
          <a:p>
            <a:r>
              <a:rPr lang="en-US" sz="2200" dirty="0"/>
              <a:t>“For all have sinned and fall short of the glory of God, and are justified by </a:t>
            </a:r>
            <a:r>
              <a:rPr lang="en-US" sz="2200" b="1" dirty="0"/>
              <a:t>his grace as a gift, </a:t>
            </a:r>
            <a:r>
              <a:rPr lang="en-US" sz="2200" dirty="0"/>
              <a:t>through the redemption that is in Christ Jesus” Romans 3:23-24</a:t>
            </a:r>
          </a:p>
          <a:p>
            <a:r>
              <a:rPr lang="en-US" sz="2200" dirty="0" smtClean="0"/>
              <a:t>Jesus made a plan of grace before we were born and sinned…</a:t>
            </a:r>
          </a:p>
          <a:p>
            <a:r>
              <a:rPr lang="en-US" sz="2200" dirty="0" smtClean="0"/>
              <a:t>Walking </a:t>
            </a:r>
            <a:r>
              <a:rPr lang="en-US" sz="2200" dirty="0"/>
              <a:t>in a heart of grace </a:t>
            </a:r>
            <a:r>
              <a:rPr lang="en-US" sz="2200" dirty="0" smtClean="0"/>
              <a:t>and pre-forgiveness… </a:t>
            </a:r>
            <a:endParaRPr lang="en-US" sz="2200" dirty="0"/>
          </a:p>
          <a:p>
            <a:endParaRPr lang="en-US" sz="2200" dirty="0" smtClean="0"/>
          </a:p>
          <a:p>
            <a:r>
              <a:rPr lang="en-US" sz="2200" dirty="0" smtClean="0"/>
              <a:t>Who regularly </a:t>
            </a:r>
            <a:r>
              <a:rPr lang="en-US" sz="2200" dirty="0"/>
              <a:t>offends you? </a:t>
            </a:r>
            <a:r>
              <a:rPr lang="en-US" sz="2200" dirty="0" smtClean="0"/>
              <a:t>Are you willing to have </a:t>
            </a:r>
            <a:r>
              <a:rPr lang="en-US" sz="2200" dirty="0"/>
              <a:t>an attitude of pre-forgiveness towards them? </a:t>
            </a:r>
            <a:r>
              <a:rPr lang="en-US" sz="2200" dirty="0" smtClean="0"/>
              <a:t>How?</a:t>
            </a:r>
            <a:endParaRPr lang="en-US" sz="2200" dirty="0"/>
          </a:p>
          <a:p>
            <a:endParaRPr lang="en-US" dirty="0"/>
          </a:p>
        </p:txBody>
      </p:sp>
    </p:spTree>
    <p:extLst>
      <p:ext uri="{BB962C8B-B14F-4D97-AF65-F5344CB8AC3E}">
        <p14:creationId xmlns:p14="http://schemas.microsoft.com/office/powerpoint/2010/main" val="3201507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Unoffendable</a:t>
            </a:r>
            <a:endParaRPr lang="en-US" dirty="0"/>
          </a:p>
        </p:txBody>
      </p:sp>
      <p:sp>
        <p:nvSpPr>
          <p:cNvPr id="3" name="Content Placeholder 2"/>
          <p:cNvSpPr>
            <a:spLocks noGrp="1"/>
          </p:cNvSpPr>
          <p:nvPr>
            <p:ph idx="1"/>
          </p:nvPr>
        </p:nvSpPr>
        <p:spPr>
          <a:xfrm>
            <a:off x="1154955" y="2603499"/>
            <a:ext cx="8761412" cy="3952283"/>
          </a:xfrm>
        </p:spPr>
        <p:txBody>
          <a:bodyPr>
            <a:normAutofit fontScale="92500" lnSpcReduction="10000"/>
          </a:bodyPr>
          <a:lstStyle/>
          <a:p>
            <a:r>
              <a:rPr lang="en-US" sz="2200" dirty="0"/>
              <a:t>“A man's discretion makes him </a:t>
            </a:r>
            <a:r>
              <a:rPr lang="en-US" sz="2200" b="1" dirty="0"/>
              <a:t>slow to anger</a:t>
            </a:r>
            <a:r>
              <a:rPr lang="en-US" sz="2200" dirty="0"/>
              <a:t>, </a:t>
            </a:r>
            <a:r>
              <a:rPr lang="en-US" sz="2200" dirty="0" smtClean="0"/>
              <a:t>and </a:t>
            </a:r>
            <a:r>
              <a:rPr lang="en-US" sz="2200" dirty="0"/>
              <a:t>it is his glory to </a:t>
            </a:r>
            <a:r>
              <a:rPr lang="en-US" sz="2200" b="1" dirty="0"/>
              <a:t>overlook a transgression</a:t>
            </a:r>
            <a:r>
              <a:rPr lang="en-US" sz="2200" dirty="0"/>
              <a:t>.” </a:t>
            </a:r>
            <a:r>
              <a:rPr lang="en-US" sz="2200" dirty="0" err="1"/>
              <a:t>Prov</a:t>
            </a:r>
            <a:r>
              <a:rPr lang="en-US" sz="2200" dirty="0"/>
              <a:t> 19:11</a:t>
            </a:r>
          </a:p>
          <a:p>
            <a:r>
              <a:rPr lang="en-US" sz="2200" dirty="0" smtClean="0"/>
              <a:t>“He </a:t>
            </a:r>
            <a:r>
              <a:rPr lang="en-US" sz="2200" dirty="0"/>
              <a:t>who </a:t>
            </a:r>
            <a:r>
              <a:rPr lang="en-US" sz="2200" b="1" dirty="0"/>
              <a:t>conceals a transgression</a:t>
            </a:r>
            <a:r>
              <a:rPr lang="en-US" sz="2200" dirty="0"/>
              <a:t> seeks love, </a:t>
            </a:r>
            <a:r>
              <a:rPr lang="en-US" sz="2200" dirty="0" smtClean="0"/>
              <a:t>but </a:t>
            </a:r>
            <a:r>
              <a:rPr lang="en-US" sz="2200" dirty="0"/>
              <a:t>he who repeats a matter separates intimate friends</a:t>
            </a:r>
            <a:r>
              <a:rPr lang="en-US" sz="2200" dirty="0" smtClean="0"/>
              <a:t>.” </a:t>
            </a:r>
            <a:r>
              <a:rPr lang="en-US" sz="2200" dirty="0" err="1" smtClean="0"/>
              <a:t>Prov</a:t>
            </a:r>
            <a:r>
              <a:rPr lang="en-US" sz="2200" dirty="0" smtClean="0"/>
              <a:t> 17:9</a:t>
            </a:r>
          </a:p>
          <a:p>
            <a:r>
              <a:rPr lang="en-US" sz="2200" dirty="0" smtClean="0"/>
              <a:t>“A </a:t>
            </a:r>
            <a:r>
              <a:rPr lang="en-US" sz="2200" dirty="0"/>
              <a:t>brother </a:t>
            </a:r>
            <a:r>
              <a:rPr lang="en-US" sz="2200" b="1" dirty="0"/>
              <a:t>offended</a:t>
            </a:r>
            <a:r>
              <a:rPr lang="en-US" sz="2200" dirty="0"/>
              <a:t> is harder to be won than a strong city, </a:t>
            </a:r>
            <a:r>
              <a:rPr lang="en-US" sz="2200" dirty="0" smtClean="0"/>
              <a:t>and </a:t>
            </a:r>
            <a:r>
              <a:rPr lang="en-US" sz="2200" dirty="0"/>
              <a:t>contentions are like the bars of a citadel</a:t>
            </a:r>
            <a:r>
              <a:rPr lang="en-US" sz="2200" dirty="0" smtClean="0"/>
              <a:t>.” </a:t>
            </a:r>
            <a:r>
              <a:rPr lang="en-US" sz="2200" dirty="0" err="1" smtClean="0"/>
              <a:t>Prov</a:t>
            </a:r>
            <a:r>
              <a:rPr lang="en-US" sz="2200" dirty="0" smtClean="0"/>
              <a:t> 18:19</a:t>
            </a:r>
          </a:p>
          <a:p>
            <a:endParaRPr lang="en-US" sz="2200" dirty="0"/>
          </a:p>
          <a:p>
            <a:r>
              <a:rPr lang="en-US" sz="2200" dirty="0" smtClean="0"/>
              <a:t>How often do you reveal other’s sin or retell a story of what they did to you?</a:t>
            </a:r>
          </a:p>
          <a:p>
            <a:r>
              <a:rPr lang="en-US" sz="2200" dirty="0" smtClean="0"/>
              <a:t>Do you sound more like the </a:t>
            </a:r>
            <a:r>
              <a:rPr lang="en-US" sz="2200" b="1" dirty="0" smtClean="0"/>
              <a:t>accuser</a:t>
            </a:r>
            <a:r>
              <a:rPr lang="en-US" sz="2200" dirty="0"/>
              <a:t> </a:t>
            </a:r>
            <a:r>
              <a:rPr lang="en-US" sz="2200" dirty="0" smtClean="0"/>
              <a:t>(</a:t>
            </a:r>
            <a:r>
              <a:rPr lang="en-US" sz="2200" dirty="0" err="1" smtClean="0"/>
              <a:t>satan</a:t>
            </a:r>
            <a:r>
              <a:rPr lang="en-US" sz="2200" dirty="0" smtClean="0"/>
              <a:t>) retelling the sins, or the </a:t>
            </a:r>
            <a:r>
              <a:rPr lang="en-US" sz="2200" b="1" dirty="0" smtClean="0"/>
              <a:t>intercessor</a:t>
            </a:r>
            <a:r>
              <a:rPr lang="en-US" sz="2200" dirty="0"/>
              <a:t> </a:t>
            </a:r>
            <a:r>
              <a:rPr lang="en-US" sz="2200" dirty="0" smtClean="0"/>
              <a:t>(Jesus) blessing them before the Father?</a:t>
            </a:r>
          </a:p>
          <a:p>
            <a:endParaRPr lang="en-US" sz="2200" dirty="0"/>
          </a:p>
        </p:txBody>
      </p:sp>
    </p:spTree>
    <p:extLst>
      <p:ext uri="{BB962C8B-B14F-4D97-AF65-F5344CB8AC3E}">
        <p14:creationId xmlns:p14="http://schemas.microsoft.com/office/powerpoint/2010/main" val="4144960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prayer</a:t>
            </a:r>
            <a:endParaRPr lang="en-US" dirty="0"/>
          </a:p>
        </p:txBody>
      </p:sp>
      <p:sp>
        <p:nvSpPr>
          <p:cNvPr id="3" name="Content Placeholder 2"/>
          <p:cNvSpPr>
            <a:spLocks noGrp="1"/>
          </p:cNvSpPr>
          <p:nvPr>
            <p:ph idx="1"/>
          </p:nvPr>
        </p:nvSpPr>
        <p:spPr/>
        <p:txBody>
          <a:bodyPr/>
          <a:lstStyle/>
          <a:p>
            <a:r>
              <a:rPr lang="en-US" dirty="0" smtClean="0"/>
              <a:t>Let’s take a minute and forgive and bless a couple people…</a:t>
            </a:r>
          </a:p>
          <a:p>
            <a:r>
              <a:rPr lang="en-US" dirty="0" smtClean="0"/>
              <a:t>“Father, I choose to forgive ___________________ because they wronged me or hurt me.” Tell God about the situation and forgive the person for each part of it. Be as specific as you need to be.</a:t>
            </a:r>
          </a:p>
          <a:p>
            <a:r>
              <a:rPr lang="en-US" dirty="0" smtClean="0"/>
              <a:t>“Father, I choose to bless ___________________ with Your love. That </a:t>
            </a:r>
            <a:r>
              <a:rPr lang="en-US" dirty="0"/>
              <a:t>Y</a:t>
            </a:r>
            <a:r>
              <a:rPr lang="en-US" dirty="0" smtClean="0"/>
              <a:t>ou </a:t>
            </a:r>
            <a:r>
              <a:rPr lang="en-US" dirty="0" smtClean="0"/>
              <a:t>would pour out all provision, health, finances, good relationships, and grace on them. That they would flourish in all ways.” </a:t>
            </a:r>
            <a:endParaRPr lang="en-US" dirty="0"/>
          </a:p>
        </p:txBody>
      </p:sp>
    </p:spTree>
    <p:extLst>
      <p:ext uri="{BB962C8B-B14F-4D97-AF65-F5344CB8AC3E}">
        <p14:creationId xmlns:p14="http://schemas.microsoft.com/office/powerpoint/2010/main" val="1409933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Things that hinder relationships</a:t>
            </a:r>
          </a:p>
          <a:p>
            <a:pPr lvl="1"/>
            <a:r>
              <a:rPr lang="en-US" dirty="0" smtClean="0"/>
              <a:t>Fits of anger</a:t>
            </a:r>
          </a:p>
          <a:p>
            <a:pPr lvl="1"/>
            <a:r>
              <a:rPr lang="en-US" dirty="0" smtClean="0"/>
              <a:t>Dissention</a:t>
            </a:r>
          </a:p>
          <a:p>
            <a:pPr lvl="1"/>
            <a:r>
              <a:rPr lang="en-US" dirty="0" smtClean="0"/>
              <a:t>Bitterness</a:t>
            </a:r>
          </a:p>
          <a:p>
            <a:pPr lvl="1"/>
            <a:r>
              <a:rPr lang="en-US" dirty="0" smtClean="0"/>
              <a:t>Divisions</a:t>
            </a:r>
          </a:p>
          <a:p>
            <a:pPr lvl="1"/>
            <a:r>
              <a:rPr lang="en-US" dirty="0" smtClean="0"/>
              <a:t>…</a:t>
            </a:r>
            <a:endParaRPr lang="en-US" dirty="0"/>
          </a:p>
        </p:txBody>
      </p:sp>
    </p:spTree>
    <p:extLst>
      <p:ext uri="{BB962C8B-B14F-4D97-AF65-F5344CB8AC3E}">
        <p14:creationId xmlns:p14="http://schemas.microsoft.com/office/powerpoint/2010/main" val="3907658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376976" cy="706964"/>
          </a:xfrm>
        </p:spPr>
        <p:txBody>
          <a:bodyPr/>
          <a:lstStyle/>
          <a:p>
            <a:r>
              <a:rPr lang="en-US" dirty="0" smtClean="0"/>
              <a:t>The flesh sins</a:t>
            </a:r>
            <a:endParaRPr lang="en-US" dirty="0"/>
          </a:p>
        </p:txBody>
      </p:sp>
      <p:sp>
        <p:nvSpPr>
          <p:cNvPr id="3" name="Content Placeholder 2"/>
          <p:cNvSpPr>
            <a:spLocks noGrp="1"/>
          </p:cNvSpPr>
          <p:nvPr>
            <p:ph idx="1"/>
          </p:nvPr>
        </p:nvSpPr>
        <p:spPr/>
        <p:txBody>
          <a:bodyPr>
            <a:normAutofit/>
          </a:bodyPr>
          <a:lstStyle/>
          <a:p>
            <a:r>
              <a:rPr lang="en-US" sz="2200" dirty="0" smtClean="0"/>
              <a:t>“</a:t>
            </a:r>
            <a:r>
              <a:rPr lang="en-US" sz="2200" baseline="30000" dirty="0"/>
              <a:t> </a:t>
            </a:r>
            <a:r>
              <a:rPr lang="en-US" sz="2200" dirty="0"/>
              <a:t>Now the works of the flesh are evident: sexual immorality, impurity, sensuality</a:t>
            </a:r>
            <a:r>
              <a:rPr lang="en-US" sz="2200" dirty="0" smtClean="0"/>
              <a:t>,</a:t>
            </a:r>
            <a:r>
              <a:rPr lang="en-US" sz="2200" baseline="30000" dirty="0"/>
              <a:t> </a:t>
            </a:r>
            <a:r>
              <a:rPr lang="en-US" sz="2200" dirty="0"/>
              <a:t>idolatry, sorcery, enmity, strife, jealousy, fits of </a:t>
            </a:r>
            <a:r>
              <a:rPr lang="en-US" sz="2200" b="1" dirty="0"/>
              <a:t>anger</a:t>
            </a:r>
            <a:r>
              <a:rPr lang="en-US" sz="2200" dirty="0"/>
              <a:t>, </a:t>
            </a:r>
            <a:r>
              <a:rPr lang="en-US" sz="2200" b="1" dirty="0"/>
              <a:t>rivalries</a:t>
            </a:r>
            <a:r>
              <a:rPr lang="en-US" sz="2200" dirty="0"/>
              <a:t>, </a:t>
            </a:r>
            <a:r>
              <a:rPr lang="en-US" sz="2200" b="1" dirty="0"/>
              <a:t>dissensions</a:t>
            </a:r>
            <a:r>
              <a:rPr lang="en-US" sz="2200" dirty="0"/>
              <a:t>, </a:t>
            </a:r>
            <a:r>
              <a:rPr lang="en-US" sz="2200" b="1" dirty="0"/>
              <a:t>divisions</a:t>
            </a:r>
            <a:r>
              <a:rPr lang="en-US" sz="2200" dirty="0" smtClean="0"/>
              <a:t>,</a:t>
            </a:r>
            <a:r>
              <a:rPr lang="en-US" sz="2200" baseline="30000" dirty="0"/>
              <a:t> </a:t>
            </a:r>
            <a:r>
              <a:rPr lang="en-US" sz="2200" dirty="0" smtClean="0"/>
              <a:t>envy,</a:t>
            </a:r>
            <a:r>
              <a:rPr lang="en-US" sz="2200" baseline="30000" dirty="0"/>
              <a:t> </a:t>
            </a:r>
            <a:r>
              <a:rPr lang="en-US" sz="2200" dirty="0" smtClean="0"/>
              <a:t>drunkenness</a:t>
            </a:r>
            <a:r>
              <a:rPr lang="en-US" sz="2200" dirty="0"/>
              <a:t>, orgies, and things like these. I warn you, as I warned you before, that those who </a:t>
            </a:r>
            <a:r>
              <a:rPr lang="en-US" sz="2200" dirty="0" smtClean="0"/>
              <a:t>do </a:t>
            </a:r>
            <a:r>
              <a:rPr lang="en-US" sz="2200" dirty="0"/>
              <a:t>such things will not inherit the kingdom of God.” Gal 5:19-21</a:t>
            </a:r>
          </a:p>
        </p:txBody>
      </p:sp>
    </p:spTree>
    <p:extLst>
      <p:ext uri="{BB962C8B-B14F-4D97-AF65-F5344CB8AC3E}">
        <p14:creationId xmlns:p14="http://schemas.microsoft.com/office/powerpoint/2010/main" val="1824635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 Dissention</a:t>
            </a:r>
            <a:endParaRPr lang="en-US" dirty="0"/>
          </a:p>
        </p:txBody>
      </p:sp>
      <p:sp>
        <p:nvSpPr>
          <p:cNvPr id="3" name="Content Placeholder 2"/>
          <p:cNvSpPr>
            <a:spLocks noGrp="1"/>
          </p:cNvSpPr>
          <p:nvPr>
            <p:ph idx="1"/>
          </p:nvPr>
        </p:nvSpPr>
        <p:spPr>
          <a:xfrm>
            <a:off x="1154955" y="2603499"/>
            <a:ext cx="8761412" cy="3735307"/>
          </a:xfrm>
        </p:spPr>
        <p:txBody>
          <a:bodyPr>
            <a:normAutofit fontScale="92500" lnSpcReduction="10000"/>
          </a:bodyPr>
          <a:lstStyle/>
          <a:p>
            <a:r>
              <a:rPr lang="en-US" dirty="0"/>
              <a:t>Respect each other’s roles and </a:t>
            </a:r>
            <a:r>
              <a:rPr lang="en-US" dirty="0" err="1"/>
              <a:t>giftings</a:t>
            </a:r>
            <a:r>
              <a:rPr lang="en-US" dirty="0"/>
              <a:t>…</a:t>
            </a:r>
          </a:p>
          <a:p>
            <a:r>
              <a:rPr lang="en-US" dirty="0" smtClean="0"/>
              <a:t>”For </a:t>
            </a:r>
            <a:r>
              <a:rPr lang="en-US" dirty="0"/>
              <a:t>when one says, </a:t>
            </a:r>
            <a:r>
              <a:rPr lang="en-US" dirty="0" smtClean="0"/>
              <a:t>‘I </a:t>
            </a:r>
            <a:r>
              <a:rPr lang="en-US" dirty="0"/>
              <a:t>follow Paul</a:t>
            </a:r>
            <a:r>
              <a:rPr lang="en-US" dirty="0" smtClean="0"/>
              <a:t>,’ </a:t>
            </a:r>
            <a:r>
              <a:rPr lang="en-US" dirty="0"/>
              <a:t>and another, </a:t>
            </a:r>
            <a:r>
              <a:rPr lang="en-US" dirty="0" smtClean="0"/>
              <a:t>‘I </a:t>
            </a:r>
            <a:r>
              <a:rPr lang="en-US" dirty="0"/>
              <a:t>follow Apollos</a:t>
            </a:r>
            <a:r>
              <a:rPr lang="en-US" dirty="0" smtClean="0"/>
              <a:t>,’ </a:t>
            </a:r>
            <a:r>
              <a:rPr lang="en-US" dirty="0"/>
              <a:t>are you not being merely </a:t>
            </a:r>
            <a:r>
              <a:rPr lang="en-US" dirty="0" smtClean="0"/>
              <a:t>human? … </a:t>
            </a:r>
            <a:r>
              <a:rPr lang="en-US" baseline="30000" dirty="0"/>
              <a:t> </a:t>
            </a:r>
            <a:r>
              <a:rPr lang="en-US" dirty="0"/>
              <a:t>I </a:t>
            </a:r>
            <a:r>
              <a:rPr lang="en-US" b="1" dirty="0"/>
              <a:t>planted</a:t>
            </a:r>
            <a:r>
              <a:rPr lang="en-US" dirty="0"/>
              <a:t>, Apollos </a:t>
            </a:r>
            <a:r>
              <a:rPr lang="en-US" b="1" dirty="0"/>
              <a:t>watered,</a:t>
            </a:r>
            <a:r>
              <a:rPr lang="en-US" dirty="0"/>
              <a:t> but God gave the growth. … For we are God's fellow workers</a:t>
            </a:r>
            <a:r>
              <a:rPr lang="en-US" dirty="0" smtClean="0"/>
              <a:t>.” I </a:t>
            </a:r>
            <a:r>
              <a:rPr lang="en-US" dirty="0" err="1" smtClean="0"/>
              <a:t>Cor</a:t>
            </a:r>
            <a:r>
              <a:rPr lang="en-US" dirty="0" smtClean="0"/>
              <a:t> 3:4-9</a:t>
            </a:r>
          </a:p>
          <a:p>
            <a:r>
              <a:rPr lang="en-US" dirty="0" smtClean="0"/>
              <a:t>“For </a:t>
            </a:r>
            <a:r>
              <a:rPr lang="en-US" dirty="0"/>
              <a:t>it has been reported to me by Chloe's people that there is quarreling among you, my brothers. </a:t>
            </a:r>
            <a:r>
              <a:rPr lang="en-US" dirty="0" smtClean="0"/>
              <a:t>What </a:t>
            </a:r>
            <a:r>
              <a:rPr lang="en-US" dirty="0"/>
              <a:t>I mean is that each one of you says, </a:t>
            </a:r>
            <a:r>
              <a:rPr lang="en-US" dirty="0" smtClean="0"/>
              <a:t>‘I </a:t>
            </a:r>
            <a:r>
              <a:rPr lang="en-US" dirty="0"/>
              <a:t>follow Paul</a:t>
            </a:r>
            <a:r>
              <a:rPr lang="en-US" dirty="0" smtClean="0"/>
              <a:t>,’ </a:t>
            </a:r>
            <a:r>
              <a:rPr lang="en-US" dirty="0"/>
              <a:t>or </a:t>
            </a:r>
            <a:r>
              <a:rPr lang="en-US" dirty="0" smtClean="0"/>
              <a:t>‘I </a:t>
            </a:r>
            <a:r>
              <a:rPr lang="en-US" dirty="0"/>
              <a:t>follow Apollos</a:t>
            </a:r>
            <a:r>
              <a:rPr lang="en-US" dirty="0" smtClean="0"/>
              <a:t>,’ </a:t>
            </a:r>
            <a:r>
              <a:rPr lang="en-US" dirty="0"/>
              <a:t>or </a:t>
            </a:r>
            <a:r>
              <a:rPr lang="en-US" dirty="0" smtClean="0"/>
              <a:t>‘I </a:t>
            </a:r>
            <a:r>
              <a:rPr lang="en-US" dirty="0"/>
              <a:t>follow Cephas</a:t>
            </a:r>
            <a:r>
              <a:rPr lang="en-US" dirty="0" smtClean="0"/>
              <a:t>,’ </a:t>
            </a:r>
            <a:r>
              <a:rPr lang="en-US" dirty="0"/>
              <a:t>or </a:t>
            </a:r>
            <a:r>
              <a:rPr lang="en-US" dirty="0" smtClean="0"/>
              <a:t>‘I </a:t>
            </a:r>
            <a:r>
              <a:rPr lang="en-US" dirty="0"/>
              <a:t>follow Christ</a:t>
            </a:r>
            <a:r>
              <a:rPr lang="en-US" dirty="0" smtClean="0"/>
              <a:t>.’… I </a:t>
            </a:r>
            <a:r>
              <a:rPr lang="en-US" dirty="0"/>
              <a:t>thank God that I baptized none of you except </a:t>
            </a:r>
            <a:r>
              <a:rPr lang="en-US" dirty="0" err="1"/>
              <a:t>Crispus</a:t>
            </a:r>
            <a:r>
              <a:rPr lang="en-US" dirty="0"/>
              <a:t> and Gaius</a:t>
            </a:r>
            <a:r>
              <a:rPr lang="en-US" dirty="0" smtClean="0"/>
              <a:t>,…” I </a:t>
            </a:r>
            <a:r>
              <a:rPr lang="en-US" dirty="0" err="1" smtClean="0"/>
              <a:t>Cor</a:t>
            </a:r>
            <a:r>
              <a:rPr lang="en-US" dirty="0" smtClean="0"/>
              <a:t> 1:11-17</a:t>
            </a:r>
          </a:p>
          <a:p>
            <a:endParaRPr lang="en-US" dirty="0"/>
          </a:p>
          <a:p>
            <a:endParaRPr lang="en-US" dirty="0"/>
          </a:p>
          <a:p>
            <a:r>
              <a:rPr lang="en-US" dirty="0" smtClean="0"/>
              <a:t>Which particular Church movements that you judge as inferior? </a:t>
            </a:r>
          </a:p>
          <a:p>
            <a:r>
              <a:rPr lang="en-US" dirty="0" smtClean="0"/>
              <a:t>Which certain ministers that you think “do it the right way”?</a:t>
            </a:r>
          </a:p>
          <a:p>
            <a:endParaRPr lang="en-US" dirty="0"/>
          </a:p>
        </p:txBody>
      </p:sp>
    </p:spTree>
    <p:extLst>
      <p:ext uri="{BB962C8B-B14F-4D97-AF65-F5344CB8AC3E}">
        <p14:creationId xmlns:p14="http://schemas.microsoft.com/office/powerpoint/2010/main" val="3356007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Vengeance</a:t>
            </a:r>
            <a:endParaRPr lang="en-US" dirty="0"/>
          </a:p>
        </p:txBody>
      </p:sp>
      <p:sp>
        <p:nvSpPr>
          <p:cNvPr id="3" name="Content Placeholder 2"/>
          <p:cNvSpPr>
            <a:spLocks noGrp="1"/>
          </p:cNvSpPr>
          <p:nvPr>
            <p:ph idx="1"/>
          </p:nvPr>
        </p:nvSpPr>
        <p:spPr>
          <a:xfrm>
            <a:off x="1154954" y="2603500"/>
            <a:ext cx="9089425" cy="3905788"/>
          </a:xfrm>
        </p:spPr>
        <p:txBody>
          <a:bodyPr>
            <a:normAutofit fontScale="92500"/>
          </a:bodyPr>
          <a:lstStyle/>
          <a:p>
            <a:r>
              <a:rPr lang="en-US" sz="2200" dirty="0" smtClean="0"/>
              <a:t>“Repay </a:t>
            </a:r>
            <a:r>
              <a:rPr lang="en-US" sz="2200" dirty="0"/>
              <a:t>no one evil for evil, but give thought to do what is honorable in the sight of all</a:t>
            </a:r>
            <a:r>
              <a:rPr lang="en-US" sz="2200" dirty="0" smtClean="0"/>
              <a:t>.</a:t>
            </a:r>
            <a:r>
              <a:rPr lang="en-US" sz="2200" baseline="30000" dirty="0"/>
              <a:t> </a:t>
            </a:r>
            <a:r>
              <a:rPr lang="en-US" sz="2200" dirty="0"/>
              <a:t>If possible, so far as it depends on you, live peaceably with all. </a:t>
            </a:r>
            <a:r>
              <a:rPr lang="en-US" sz="2200" dirty="0" smtClean="0"/>
              <a:t>Beloved</a:t>
            </a:r>
            <a:r>
              <a:rPr lang="en-US" sz="2200" dirty="0"/>
              <a:t>, </a:t>
            </a:r>
            <a:r>
              <a:rPr lang="en-US" sz="2200" b="1" dirty="0"/>
              <a:t>never avenge </a:t>
            </a:r>
            <a:r>
              <a:rPr lang="en-US" sz="2200" dirty="0"/>
              <a:t>yourselves, but leave </a:t>
            </a:r>
            <a:r>
              <a:rPr lang="en-US" sz="2200" dirty="0" smtClean="0"/>
              <a:t>it </a:t>
            </a:r>
            <a:r>
              <a:rPr lang="en-US" sz="2200" dirty="0"/>
              <a:t>to the wrath of God, for it is written, “Vengeance is mine, I will repay, says the Lord.” </a:t>
            </a:r>
            <a:r>
              <a:rPr lang="en-US" sz="2200" dirty="0" smtClean="0"/>
              <a:t>To </a:t>
            </a:r>
            <a:r>
              <a:rPr lang="en-US" sz="2200" dirty="0"/>
              <a:t>the contrary, “if your enemy is hungry, feed him; if he is thirsty, give him something to drink; for by so doing you will heap burning coals on his head</a:t>
            </a:r>
            <a:r>
              <a:rPr lang="en-US" sz="2200" dirty="0" smtClean="0"/>
              <a:t>.” Do </a:t>
            </a:r>
            <a:r>
              <a:rPr lang="en-US" sz="2200" dirty="0"/>
              <a:t>not be overcome by evil, but overcome evil with </a:t>
            </a:r>
            <a:r>
              <a:rPr lang="en-US" sz="2200" dirty="0" smtClean="0"/>
              <a:t>good.” Rom12:17-21</a:t>
            </a:r>
          </a:p>
          <a:p>
            <a:endParaRPr lang="en-US" sz="2200" dirty="0" smtClean="0"/>
          </a:p>
          <a:p>
            <a:r>
              <a:rPr lang="en-US" sz="2200" dirty="0" smtClean="0"/>
              <a:t>Can you think of anyone in your life that you want to repay for what they did to you?</a:t>
            </a:r>
            <a:endParaRPr lang="en-US" sz="2200" dirty="0"/>
          </a:p>
        </p:txBody>
      </p:sp>
    </p:spTree>
    <p:extLst>
      <p:ext uri="{BB962C8B-B14F-4D97-AF65-F5344CB8AC3E}">
        <p14:creationId xmlns:p14="http://schemas.microsoft.com/office/powerpoint/2010/main" val="151671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Guilt and shame</a:t>
            </a:r>
          </a:p>
          <a:p>
            <a:r>
              <a:rPr lang="en-US" dirty="0" smtClean="0"/>
              <a:t>Forgiveness</a:t>
            </a:r>
          </a:p>
          <a:p>
            <a:pPr lvl="1"/>
            <a:r>
              <a:rPr lang="en-US" dirty="0" smtClean="0"/>
              <a:t>Grace </a:t>
            </a:r>
          </a:p>
          <a:p>
            <a:pPr lvl="1"/>
            <a:r>
              <a:rPr lang="en-US" dirty="0" smtClean="0"/>
              <a:t>Pre-forgiveness</a:t>
            </a:r>
          </a:p>
          <a:p>
            <a:pPr lvl="1"/>
            <a:r>
              <a:rPr lang="en-US" dirty="0" smtClean="0"/>
              <a:t>Offense, bitterness, divisiveness, anger</a:t>
            </a:r>
          </a:p>
          <a:p>
            <a:r>
              <a:rPr lang="en-US" dirty="0" smtClean="0"/>
              <a:t>Relationships</a:t>
            </a:r>
          </a:p>
          <a:p>
            <a:pPr lvl="1"/>
            <a:r>
              <a:rPr lang="en-US" dirty="0" smtClean="0"/>
              <a:t>Boundaries</a:t>
            </a:r>
            <a:endParaRPr lang="en-US" dirty="0"/>
          </a:p>
        </p:txBody>
      </p:sp>
    </p:spTree>
    <p:extLst>
      <p:ext uri="{BB962C8B-B14F-4D97-AF65-F5344CB8AC3E}">
        <p14:creationId xmlns:p14="http://schemas.microsoft.com/office/powerpoint/2010/main" val="1233637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Bitterness</a:t>
            </a:r>
            <a:endParaRPr lang="en-US" dirty="0"/>
          </a:p>
        </p:txBody>
      </p:sp>
      <p:sp>
        <p:nvSpPr>
          <p:cNvPr id="3" name="Content Placeholder 2"/>
          <p:cNvSpPr>
            <a:spLocks noGrp="1"/>
          </p:cNvSpPr>
          <p:nvPr>
            <p:ph idx="1"/>
          </p:nvPr>
        </p:nvSpPr>
        <p:spPr>
          <a:xfrm>
            <a:off x="1154955" y="2603500"/>
            <a:ext cx="8761412" cy="3905788"/>
          </a:xfrm>
        </p:spPr>
        <p:txBody>
          <a:bodyPr>
            <a:normAutofit/>
          </a:bodyPr>
          <a:lstStyle/>
          <a:p>
            <a:r>
              <a:rPr lang="en-US" sz="2200" baseline="30000" dirty="0"/>
              <a:t> </a:t>
            </a:r>
            <a:r>
              <a:rPr lang="en-US" sz="2200" dirty="0" smtClean="0"/>
              <a:t>”Let </a:t>
            </a:r>
            <a:r>
              <a:rPr lang="en-US" sz="2200" dirty="0"/>
              <a:t>all </a:t>
            </a:r>
            <a:r>
              <a:rPr lang="en-US" sz="2200" b="1" dirty="0"/>
              <a:t>bitterness</a:t>
            </a:r>
            <a:r>
              <a:rPr lang="en-US" sz="2200" dirty="0"/>
              <a:t> and wrath and anger and clamor and slander be put away from you, along with all malice. </a:t>
            </a:r>
            <a:r>
              <a:rPr lang="en-US" sz="2200" dirty="0" smtClean="0"/>
              <a:t>Be </a:t>
            </a:r>
            <a:r>
              <a:rPr lang="en-US" sz="2200" dirty="0"/>
              <a:t>kind to one another, tenderhearted, forgiving one another, as God in Christ forgave </a:t>
            </a:r>
            <a:r>
              <a:rPr lang="en-US" sz="2200" dirty="0" smtClean="0"/>
              <a:t>you.” </a:t>
            </a:r>
            <a:r>
              <a:rPr lang="en-US" sz="2200" dirty="0" err="1" smtClean="0"/>
              <a:t>Eph</a:t>
            </a:r>
            <a:r>
              <a:rPr lang="en-US" sz="2200" dirty="0" smtClean="0"/>
              <a:t> 4:31-32</a:t>
            </a:r>
            <a:endParaRPr lang="en-US" sz="2200" dirty="0"/>
          </a:p>
          <a:p>
            <a:r>
              <a:rPr lang="en-US" sz="2200" dirty="0" smtClean="0"/>
              <a:t>“See </a:t>
            </a:r>
            <a:r>
              <a:rPr lang="en-US" sz="2200" dirty="0"/>
              <a:t>to it that no one fails to obtain the grace of God; that no </a:t>
            </a:r>
            <a:r>
              <a:rPr lang="en-US" sz="2200" dirty="0" smtClean="0"/>
              <a:t>‘root </a:t>
            </a:r>
            <a:r>
              <a:rPr lang="en-US" sz="2200" dirty="0"/>
              <a:t>of </a:t>
            </a:r>
            <a:r>
              <a:rPr lang="en-US" sz="2200" b="1" dirty="0" smtClean="0"/>
              <a:t>bitterness</a:t>
            </a:r>
            <a:r>
              <a:rPr lang="en-US" sz="2200" dirty="0" smtClean="0"/>
              <a:t>’ </a:t>
            </a:r>
            <a:r>
              <a:rPr lang="en-US" sz="2200" dirty="0"/>
              <a:t>springs up and causes trouble, and by it many become </a:t>
            </a:r>
            <a:r>
              <a:rPr lang="en-US" sz="2200" dirty="0" smtClean="0"/>
              <a:t>defiled” </a:t>
            </a:r>
            <a:r>
              <a:rPr lang="en-US" sz="2200" dirty="0" err="1" smtClean="0"/>
              <a:t>Heb</a:t>
            </a:r>
            <a:r>
              <a:rPr lang="en-US" sz="2200" dirty="0" smtClean="0"/>
              <a:t> 12:15</a:t>
            </a:r>
          </a:p>
          <a:p>
            <a:endParaRPr lang="en-US" sz="2200" dirty="0" smtClean="0"/>
          </a:p>
          <a:p>
            <a:r>
              <a:rPr lang="en-US" sz="2200" dirty="0" smtClean="0"/>
              <a:t>Is there anyone that you tend to have bitterness towards?</a:t>
            </a:r>
          </a:p>
        </p:txBody>
      </p:sp>
    </p:spTree>
    <p:extLst>
      <p:ext uri="{BB962C8B-B14F-4D97-AF65-F5344CB8AC3E}">
        <p14:creationId xmlns:p14="http://schemas.microsoft.com/office/powerpoint/2010/main" val="2650451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is short lived</a:t>
            </a:r>
            <a:endParaRPr lang="en-US" dirty="0"/>
          </a:p>
        </p:txBody>
      </p:sp>
      <p:sp>
        <p:nvSpPr>
          <p:cNvPr id="3" name="Content Placeholder 2"/>
          <p:cNvSpPr>
            <a:spLocks noGrp="1"/>
          </p:cNvSpPr>
          <p:nvPr>
            <p:ph idx="1"/>
          </p:nvPr>
        </p:nvSpPr>
        <p:spPr>
          <a:xfrm>
            <a:off x="1154954" y="2448517"/>
            <a:ext cx="8761412" cy="3416300"/>
          </a:xfrm>
        </p:spPr>
        <p:txBody>
          <a:bodyPr>
            <a:noAutofit/>
          </a:bodyPr>
          <a:lstStyle/>
          <a:p>
            <a:r>
              <a:rPr lang="en-US" sz="2000" dirty="0"/>
              <a:t>“A man's discretion makes him </a:t>
            </a:r>
            <a:r>
              <a:rPr lang="en-US" sz="2000" b="1" dirty="0"/>
              <a:t>slow to anger</a:t>
            </a:r>
            <a:r>
              <a:rPr lang="en-US" sz="2000" dirty="0"/>
              <a:t>, And it is his glory to overlook a transgression.” </a:t>
            </a:r>
            <a:r>
              <a:rPr lang="en-US" sz="2000" dirty="0" err="1"/>
              <a:t>Prov</a:t>
            </a:r>
            <a:r>
              <a:rPr lang="en-US" sz="2000" dirty="0"/>
              <a:t> 19:11</a:t>
            </a:r>
          </a:p>
          <a:p>
            <a:r>
              <a:rPr lang="en-US" sz="2000" dirty="0" smtClean="0"/>
              <a:t>“</a:t>
            </a:r>
            <a:r>
              <a:rPr lang="en-US" sz="2000" dirty="0"/>
              <a:t>Be angry and do not sin; do not let the sun go down on your anger, and give no </a:t>
            </a:r>
            <a:r>
              <a:rPr lang="en-US" sz="2000" b="1" dirty="0"/>
              <a:t>opportunity to the devil</a:t>
            </a:r>
            <a:r>
              <a:rPr lang="en-US" sz="2000" dirty="0"/>
              <a:t>.” </a:t>
            </a:r>
            <a:r>
              <a:rPr lang="en-US" sz="2000" dirty="0" err="1"/>
              <a:t>Eph</a:t>
            </a:r>
            <a:r>
              <a:rPr lang="en-US" sz="2000" dirty="0"/>
              <a:t> </a:t>
            </a:r>
            <a:r>
              <a:rPr lang="en-US" sz="2000" dirty="0" smtClean="0"/>
              <a:t>4:26-27</a:t>
            </a:r>
          </a:p>
          <a:p>
            <a:r>
              <a:rPr lang="en-US" sz="2000" baseline="30000" dirty="0"/>
              <a:t> </a:t>
            </a:r>
            <a:r>
              <a:rPr lang="en-US" sz="2000" dirty="0"/>
              <a:t>Know this, my beloved brothers: let every person be quick to hear, slow to speak, </a:t>
            </a:r>
            <a:r>
              <a:rPr lang="en-US" sz="2000" b="1" dirty="0"/>
              <a:t>slow to anger</a:t>
            </a:r>
            <a:r>
              <a:rPr lang="en-US" sz="2000" dirty="0"/>
              <a:t>; </a:t>
            </a:r>
            <a:r>
              <a:rPr lang="en-US" sz="2000" dirty="0" smtClean="0"/>
              <a:t>for </a:t>
            </a:r>
            <a:r>
              <a:rPr lang="en-US" sz="2000" dirty="0"/>
              <a:t>the anger of man does not produce the righteousness of God</a:t>
            </a:r>
            <a:r>
              <a:rPr lang="en-US" sz="2000" dirty="0" smtClean="0"/>
              <a:t>. James 1:19-20</a:t>
            </a:r>
          </a:p>
          <a:p>
            <a:r>
              <a:rPr lang="en-US" sz="2000" dirty="0" smtClean="0"/>
              <a:t>“Be </a:t>
            </a:r>
            <a:r>
              <a:rPr lang="en-US" sz="2000" dirty="0"/>
              <a:t>not quick in your spirit to become angry</a:t>
            </a:r>
            <a:r>
              <a:rPr lang="en-US" sz="2000" dirty="0" smtClean="0"/>
              <a:t>,</a:t>
            </a:r>
            <a:r>
              <a:rPr lang="en-US" sz="2000" dirty="0"/>
              <a:t> </a:t>
            </a:r>
            <a:r>
              <a:rPr lang="en-US" sz="2000" dirty="0" smtClean="0"/>
              <a:t>for </a:t>
            </a:r>
            <a:r>
              <a:rPr lang="en-US" sz="2000" b="1" dirty="0" smtClean="0"/>
              <a:t>anger lodges in the heart of fools</a:t>
            </a:r>
            <a:r>
              <a:rPr lang="en-US" sz="2000" dirty="0" smtClean="0"/>
              <a:t>.” </a:t>
            </a:r>
            <a:r>
              <a:rPr lang="en-US" sz="2000" dirty="0" err="1" smtClean="0"/>
              <a:t>Ecc</a:t>
            </a:r>
            <a:r>
              <a:rPr lang="en-US" sz="2000" dirty="0" smtClean="0"/>
              <a:t> 7:9</a:t>
            </a:r>
          </a:p>
          <a:p>
            <a:r>
              <a:rPr lang="en-US" sz="2000" dirty="0" smtClean="0"/>
              <a:t>Are you quick or slow to anger? Ask God if there is a root (or childhood situation) to your quick anger…</a:t>
            </a:r>
          </a:p>
          <a:p>
            <a:endParaRPr lang="en-US" sz="2200" dirty="0"/>
          </a:p>
        </p:txBody>
      </p:sp>
    </p:spTree>
    <p:extLst>
      <p:ext uri="{BB962C8B-B14F-4D97-AF65-F5344CB8AC3E}">
        <p14:creationId xmlns:p14="http://schemas.microsoft.com/office/powerpoint/2010/main" val="1148002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r>
              <a:rPr lang="en-US" dirty="0" smtClean="0"/>
              <a:t>Healthy relationships</a:t>
            </a:r>
            <a:endParaRPr lang="en-US" dirty="0"/>
          </a:p>
        </p:txBody>
      </p:sp>
    </p:spTree>
    <p:extLst>
      <p:ext uri="{BB962C8B-B14F-4D97-AF65-F5344CB8AC3E}">
        <p14:creationId xmlns:p14="http://schemas.microsoft.com/office/powerpoint/2010/main" val="2228040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Reconciled</a:t>
            </a:r>
            <a:endParaRPr lang="en-US" dirty="0"/>
          </a:p>
        </p:txBody>
      </p:sp>
      <p:sp>
        <p:nvSpPr>
          <p:cNvPr id="3" name="Content Placeholder 2"/>
          <p:cNvSpPr>
            <a:spLocks noGrp="1"/>
          </p:cNvSpPr>
          <p:nvPr>
            <p:ph idx="1"/>
          </p:nvPr>
        </p:nvSpPr>
        <p:spPr>
          <a:xfrm>
            <a:off x="1154955" y="2603499"/>
            <a:ext cx="9279002" cy="4042229"/>
          </a:xfrm>
        </p:spPr>
        <p:txBody>
          <a:bodyPr>
            <a:normAutofit/>
          </a:bodyPr>
          <a:lstStyle/>
          <a:p>
            <a:r>
              <a:rPr lang="en-US" sz="2200" dirty="0"/>
              <a:t>All believers are reconciled to Christ and now part of one body</a:t>
            </a:r>
          </a:p>
          <a:p>
            <a:pPr lvl="1"/>
            <a:r>
              <a:rPr lang="en-US" sz="2000" dirty="0" smtClean="0"/>
              <a:t>“</a:t>
            </a:r>
            <a:r>
              <a:rPr lang="en-US" sz="2000" baseline="30000" dirty="0"/>
              <a:t> </a:t>
            </a:r>
            <a:r>
              <a:rPr lang="en-US" sz="2000" dirty="0"/>
              <a:t>For if while we were enemies we were </a:t>
            </a:r>
            <a:r>
              <a:rPr lang="en-US" sz="2000" b="1" dirty="0"/>
              <a:t>reconciled</a:t>
            </a:r>
            <a:r>
              <a:rPr lang="en-US" sz="2000" dirty="0"/>
              <a:t> to God by the death of his Son, much more, now that we are </a:t>
            </a:r>
            <a:r>
              <a:rPr lang="en-US" sz="2000" b="1" dirty="0"/>
              <a:t>reconciled</a:t>
            </a:r>
            <a:r>
              <a:rPr lang="en-US" sz="2000" dirty="0"/>
              <a:t>, shall we be saved by his life.” Romans </a:t>
            </a:r>
            <a:r>
              <a:rPr lang="en-US" sz="2000" dirty="0" smtClean="0"/>
              <a:t>5:9-10</a:t>
            </a:r>
          </a:p>
          <a:p>
            <a:pPr lvl="1"/>
            <a:r>
              <a:rPr lang="en-US" sz="2000" dirty="0" smtClean="0"/>
              <a:t>“</a:t>
            </a:r>
            <a:r>
              <a:rPr lang="en-US" sz="2000" dirty="0"/>
              <a:t>Whoever says he is in the light and </a:t>
            </a:r>
            <a:r>
              <a:rPr lang="en-US" sz="2000" b="1" dirty="0"/>
              <a:t>hates his brother</a:t>
            </a:r>
            <a:r>
              <a:rPr lang="en-US" sz="2000" dirty="0"/>
              <a:t> is still in darkness. Whoever loves his brother abides in the light, and in him there is no cause for stumbling. But whoever hates his brother is in the darkness and walks in the darkness, and does not know where he is going, because the darkness has blinded his eyes.” I John 2:9-11</a:t>
            </a:r>
          </a:p>
          <a:p>
            <a:endParaRPr lang="en-US" sz="2200" dirty="0"/>
          </a:p>
          <a:p>
            <a:endParaRPr lang="en-US" sz="2200" dirty="0"/>
          </a:p>
        </p:txBody>
      </p:sp>
    </p:spTree>
    <p:extLst>
      <p:ext uri="{BB962C8B-B14F-4D97-AF65-F5344CB8AC3E}">
        <p14:creationId xmlns:p14="http://schemas.microsoft.com/office/powerpoint/2010/main" val="209935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believers</a:t>
            </a:r>
            <a:endParaRPr lang="en-US" dirty="0"/>
          </a:p>
        </p:txBody>
      </p:sp>
      <p:sp>
        <p:nvSpPr>
          <p:cNvPr id="3" name="Content Placeholder 2"/>
          <p:cNvSpPr>
            <a:spLocks noGrp="1"/>
          </p:cNvSpPr>
          <p:nvPr>
            <p:ph idx="1"/>
          </p:nvPr>
        </p:nvSpPr>
        <p:spPr>
          <a:xfrm>
            <a:off x="1154955" y="2603499"/>
            <a:ext cx="8761411" cy="3936785"/>
          </a:xfrm>
        </p:spPr>
        <p:txBody>
          <a:bodyPr>
            <a:normAutofit fontScale="92500"/>
          </a:bodyPr>
          <a:lstStyle/>
          <a:p>
            <a:r>
              <a:rPr lang="en-US" sz="2200" dirty="0" smtClean="0"/>
              <a:t>Going to someone can make it far easier to forgive them… especially if they decide to apologize…</a:t>
            </a:r>
          </a:p>
          <a:p>
            <a:r>
              <a:rPr lang="en-US" sz="2200" dirty="0" smtClean="0"/>
              <a:t>“If </a:t>
            </a:r>
            <a:r>
              <a:rPr lang="en-US" sz="2200" dirty="0"/>
              <a:t>your </a:t>
            </a:r>
            <a:r>
              <a:rPr lang="en-US" sz="2200" b="1" dirty="0"/>
              <a:t>brother</a:t>
            </a:r>
            <a:r>
              <a:rPr lang="en-US" sz="2200" dirty="0"/>
              <a:t> sins against you, </a:t>
            </a:r>
            <a:r>
              <a:rPr lang="en-US" sz="2200" b="1" dirty="0"/>
              <a:t>go and tell him </a:t>
            </a:r>
            <a:r>
              <a:rPr lang="en-US" sz="2200" dirty="0"/>
              <a:t>his fault, between you and him alone. If he listens to you, you have gained your brother. </a:t>
            </a:r>
            <a:r>
              <a:rPr lang="en-US" sz="2200" dirty="0" smtClean="0"/>
              <a:t>But </a:t>
            </a:r>
            <a:r>
              <a:rPr lang="en-US" sz="2200" dirty="0"/>
              <a:t>if he does not listen, take one or two others along with you, that every charge may be established by the evidence of two or three witnesses. </a:t>
            </a:r>
            <a:r>
              <a:rPr lang="en-US" sz="2200" baseline="30000" dirty="0"/>
              <a:t> </a:t>
            </a:r>
            <a:r>
              <a:rPr lang="en-US" sz="2200" dirty="0"/>
              <a:t>If he refuses to listen to them, tell it to the church. And if he refuses to listen even to the church, let him be to you as a Gentile and a tax collector.” Matt </a:t>
            </a:r>
            <a:r>
              <a:rPr lang="en-US" sz="2200" dirty="0" smtClean="0"/>
              <a:t>18:15-17</a:t>
            </a:r>
          </a:p>
          <a:p>
            <a:r>
              <a:rPr lang="en-US" sz="2200" dirty="0" smtClean="0"/>
              <a:t>Have you ever done this? What happened? </a:t>
            </a:r>
          </a:p>
          <a:p>
            <a:r>
              <a:rPr lang="en-US" sz="2200" dirty="0" smtClean="0"/>
              <a:t>Who has sinned against you that you have not gone to?</a:t>
            </a:r>
          </a:p>
          <a:p>
            <a:endParaRPr lang="en-US" sz="2200" dirty="0" smtClean="0"/>
          </a:p>
        </p:txBody>
      </p:sp>
    </p:spTree>
    <p:extLst>
      <p:ext uri="{BB962C8B-B14F-4D97-AF65-F5344CB8AC3E}">
        <p14:creationId xmlns:p14="http://schemas.microsoft.com/office/powerpoint/2010/main" val="690285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 of sinners</a:t>
            </a:r>
            <a:endParaRPr lang="en-US" dirty="0"/>
          </a:p>
        </p:txBody>
      </p:sp>
      <p:sp>
        <p:nvSpPr>
          <p:cNvPr id="3" name="Content Placeholder 2"/>
          <p:cNvSpPr>
            <a:spLocks noGrp="1"/>
          </p:cNvSpPr>
          <p:nvPr>
            <p:ph idx="1"/>
          </p:nvPr>
        </p:nvSpPr>
        <p:spPr>
          <a:xfrm>
            <a:off x="975339" y="2456543"/>
            <a:ext cx="9572917" cy="4254500"/>
          </a:xfrm>
        </p:spPr>
        <p:txBody>
          <a:bodyPr>
            <a:normAutofit/>
          </a:bodyPr>
          <a:lstStyle/>
          <a:p>
            <a:r>
              <a:rPr lang="en-US" sz="2200" dirty="0" smtClean="0"/>
              <a:t> How do we interact with the world?</a:t>
            </a:r>
          </a:p>
          <a:p>
            <a:r>
              <a:rPr lang="en-US" sz="2200" dirty="0" smtClean="0"/>
              <a:t>“</a:t>
            </a:r>
            <a:r>
              <a:rPr lang="en-US" sz="2200" dirty="0"/>
              <a:t>The Son of Man came eating and drinking, and they say, ‘Look at him! A glutton and a drunkard, a </a:t>
            </a:r>
            <a:r>
              <a:rPr lang="en-US" sz="2200" b="1" dirty="0"/>
              <a:t>friend</a:t>
            </a:r>
            <a:r>
              <a:rPr lang="en-US" sz="2200" dirty="0"/>
              <a:t> of tax collectors and sinners</a:t>
            </a:r>
            <a:r>
              <a:rPr lang="en-US" sz="2200" dirty="0" smtClean="0"/>
              <a:t>!’” </a:t>
            </a:r>
            <a:r>
              <a:rPr lang="en-US" sz="2200" dirty="0"/>
              <a:t>Matt </a:t>
            </a:r>
            <a:r>
              <a:rPr lang="en-US" sz="2200" dirty="0" smtClean="0"/>
              <a:t>11:19</a:t>
            </a:r>
          </a:p>
          <a:p>
            <a:r>
              <a:rPr lang="en-US" sz="2200" dirty="0" smtClean="0"/>
              <a:t>“Teacher [Jesus], </a:t>
            </a:r>
            <a:r>
              <a:rPr lang="en-US" sz="2200" dirty="0"/>
              <a:t>we know that you are true and </a:t>
            </a:r>
            <a:r>
              <a:rPr lang="en-US" sz="2200" b="1" dirty="0"/>
              <a:t>do not care about anyone's opinion</a:t>
            </a:r>
            <a:r>
              <a:rPr lang="en-US" sz="2200" dirty="0"/>
              <a:t>. For you are not swayed by appearances</a:t>
            </a:r>
            <a:r>
              <a:rPr lang="en-US" sz="2200" dirty="0" smtClean="0"/>
              <a:t>, </a:t>
            </a:r>
            <a:r>
              <a:rPr lang="en-US" sz="2200" dirty="0"/>
              <a:t>but truly teach the way of God</a:t>
            </a:r>
            <a:r>
              <a:rPr lang="en-US" sz="2200" dirty="0" smtClean="0"/>
              <a:t>.” </a:t>
            </a:r>
            <a:r>
              <a:rPr lang="en-US" sz="2200" dirty="0"/>
              <a:t>Mark </a:t>
            </a:r>
            <a:r>
              <a:rPr lang="en-US" sz="2200" dirty="0" smtClean="0"/>
              <a:t>12:14</a:t>
            </a:r>
          </a:p>
          <a:p>
            <a:r>
              <a:rPr lang="en-US" sz="2200" dirty="0"/>
              <a:t>“Do not give dogs what is holy, and do not throw your pearls before pigs, lest they trample them underfoot and turn to attack you.” Matt 7:1-6</a:t>
            </a:r>
          </a:p>
          <a:p>
            <a:endParaRPr lang="en-US" sz="2200" dirty="0"/>
          </a:p>
        </p:txBody>
      </p:sp>
    </p:spTree>
    <p:extLst>
      <p:ext uri="{BB962C8B-B14F-4D97-AF65-F5344CB8AC3E}">
        <p14:creationId xmlns:p14="http://schemas.microsoft.com/office/powerpoint/2010/main" val="1142382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with evil people</a:t>
            </a:r>
            <a:endParaRPr lang="en-US" dirty="0"/>
          </a:p>
        </p:txBody>
      </p:sp>
      <p:sp>
        <p:nvSpPr>
          <p:cNvPr id="3" name="Content Placeholder 2"/>
          <p:cNvSpPr>
            <a:spLocks noGrp="1"/>
          </p:cNvSpPr>
          <p:nvPr>
            <p:ph idx="1"/>
          </p:nvPr>
        </p:nvSpPr>
        <p:spPr>
          <a:xfrm>
            <a:off x="1154955" y="2603499"/>
            <a:ext cx="8934442" cy="4029775"/>
          </a:xfrm>
        </p:spPr>
        <p:txBody>
          <a:bodyPr>
            <a:normAutofit fontScale="92500" lnSpcReduction="20000"/>
          </a:bodyPr>
          <a:lstStyle/>
          <a:p>
            <a:r>
              <a:rPr lang="en-US" sz="2200" dirty="0" smtClean="0"/>
              <a:t>“You </a:t>
            </a:r>
            <a:r>
              <a:rPr lang="en-US" sz="2200" dirty="0"/>
              <a:t>have heard that it was said, ‘An eye for an eye and a tooth for a tooth.’ </a:t>
            </a:r>
            <a:r>
              <a:rPr lang="en-US" sz="2200" dirty="0" smtClean="0"/>
              <a:t>But </a:t>
            </a:r>
            <a:r>
              <a:rPr lang="en-US" sz="2200" dirty="0"/>
              <a:t>I say to you, Do not resist the one who is </a:t>
            </a:r>
            <a:r>
              <a:rPr lang="en-US" sz="2200" b="1" dirty="0"/>
              <a:t>evil</a:t>
            </a:r>
            <a:r>
              <a:rPr lang="en-US" sz="2200" dirty="0"/>
              <a:t>. But if anyone slaps you on the right cheek, turn to him the other also. </a:t>
            </a:r>
            <a:r>
              <a:rPr lang="en-US" sz="2200" dirty="0" smtClean="0"/>
              <a:t>And </a:t>
            </a:r>
            <a:r>
              <a:rPr lang="en-US" sz="2200" dirty="0"/>
              <a:t>if anyone would sue you and take your tunic</a:t>
            </a:r>
            <a:r>
              <a:rPr lang="en-US" sz="2200" dirty="0" smtClean="0"/>
              <a:t>, </a:t>
            </a:r>
            <a:r>
              <a:rPr lang="en-US" sz="2200" dirty="0"/>
              <a:t>let him have your cloak as well. </a:t>
            </a:r>
            <a:r>
              <a:rPr lang="en-US" sz="2200" dirty="0" smtClean="0"/>
              <a:t>And </a:t>
            </a:r>
            <a:r>
              <a:rPr lang="en-US" sz="2200" dirty="0"/>
              <a:t>if anyone forces you to go one mile, go with him two miles. </a:t>
            </a:r>
            <a:r>
              <a:rPr lang="en-US" sz="2200" dirty="0" smtClean="0"/>
              <a:t>Give </a:t>
            </a:r>
            <a:r>
              <a:rPr lang="en-US" sz="2200" dirty="0"/>
              <a:t>to the one who begs from you, and do not refuse the one who would borrow from you</a:t>
            </a:r>
            <a:r>
              <a:rPr lang="en-US" sz="2200" dirty="0" smtClean="0"/>
              <a:t>.” Matt 5:38-42</a:t>
            </a:r>
          </a:p>
          <a:p>
            <a:endParaRPr lang="en-US" sz="2200" dirty="0"/>
          </a:p>
          <a:p>
            <a:r>
              <a:rPr lang="en-US" sz="2200" dirty="0" smtClean="0"/>
              <a:t>Have you ever been insulted? Was your reaction to defend yourself or withdraw? Or did you let them take a second shot? </a:t>
            </a:r>
          </a:p>
          <a:p>
            <a:r>
              <a:rPr lang="en-US" sz="2200" dirty="0" smtClean="0"/>
              <a:t>Has anyone ever stolen/sued you; did you offer them more? </a:t>
            </a:r>
          </a:p>
          <a:p>
            <a:r>
              <a:rPr lang="en-US" sz="2200" dirty="0" smtClean="0"/>
              <a:t>Have you ever been forced to work; did you do it heartily as unto God?</a:t>
            </a:r>
            <a:endParaRPr lang="en-US" sz="2200" dirty="0"/>
          </a:p>
        </p:txBody>
      </p:sp>
    </p:spTree>
    <p:extLst>
      <p:ext uri="{BB962C8B-B14F-4D97-AF65-F5344CB8AC3E}">
        <p14:creationId xmlns:p14="http://schemas.microsoft.com/office/powerpoint/2010/main" val="231175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Guardrails with unbelievers</a:t>
            </a:r>
            <a:endParaRPr lang="en-US" dirty="0"/>
          </a:p>
        </p:txBody>
      </p:sp>
      <p:sp>
        <p:nvSpPr>
          <p:cNvPr id="3" name="Content Placeholder 2"/>
          <p:cNvSpPr>
            <a:spLocks noGrp="1"/>
          </p:cNvSpPr>
          <p:nvPr>
            <p:ph idx="1"/>
          </p:nvPr>
        </p:nvSpPr>
        <p:spPr>
          <a:xfrm>
            <a:off x="1154955" y="2603499"/>
            <a:ext cx="8761412" cy="3813629"/>
          </a:xfrm>
        </p:spPr>
        <p:txBody>
          <a:bodyPr>
            <a:normAutofit fontScale="92500" lnSpcReduction="10000"/>
          </a:bodyPr>
          <a:lstStyle/>
          <a:p>
            <a:r>
              <a:rPr lang="en-US" sz="2200" dirty="0" smtClean="0"/>
              <a:t>“Do </a:t>
            </a:r>
            <a:r>
              <a:rPr lang="en-US" sz="2200" dirty="0"/>
              <a:t>not be unequally </a:t>
            </a:r>
            <a:r>
              <a:rPr lang="en-US" sz="2200" b="1" dirty="0"/>
              <a:t>yoked</a:t>
            </a:r>
            <a:r>
              <a:rPr lang="en-US" sz="2200" dirty="0"/>
              <a:t> with unbelievers. For what partnership has righteousness with lawlessness? Or what fellowship has light with darkness? </a:t>
            </a:r>
            <a:r>
              <a:rPr lang="en-US" sz="2200" dirty="0" smtClean="0"/>
              <a:t>What </a:t>
            </a:r>
            <a:r>
              <a:rPr lang="en-US" sz="2200" dirty="0"/>
              <a:t>accord has Christ with Belial</a:t>
            </a:r>
            <a:r>
              <a:rPr lang="en-US" sz="2200" dirty="0" smtClean="0"/>
              <a:t>? </a:t>
            </a:r>
            <a:r>
              <a:rPr lang="en-US" sz="2200" dirty="0"/>
              <a:t>Or what portion does a believer share with an unbeliever? </a:t>
            </a:r>
            <a:r>
              <a:rPr lang="en-US" sz="2200" dirty="0" smtClean="0"/>
              <a:t>What </a:t>
            </a:r>
            <a:r>
              <a:rPr lang="en-US" sz="2200" dirty="0"/>
              <a:t>agreement has the temple of God with idols? For we are the temple of the living God” II </a:t>
            </a:r>
            <a:r>
              <a:rPr lang="en-US" sz="2200" dirty="0" err="1" smtClean="0"/>
              <a:t>Cor</a:t>
            </a:r>
            <a:r>
              <a:rPr lang="en-US" sz="2200" dirty="0" smtClean="0"/>
              <a:t> 6:14-16</a:t>
            </a:r>
          </a:p>
          <a:p>
            <a:r>
              <a:rPr lang="en-US" sz="2200" dirty="0" smtClean="0"/>
              <a:t>“Do </a:t>
            </a:r>
            <a:r>
              <a:rPr lang="en-US" sz="2200" dirty="0"/>
              <a:t>not be deceived: </a:t>
            </a:r>
            <a:r>
              <a:rPr lang="en-US" sz="2200" dirty="0" smtClean="0"/>
              <a:t>‘</a:t>
            </a:r>
            <a:r>
              <a:rPr lang="en-US" sz="2200" b="1" dirty="0" smtClean="0"/>
              <a:t>Bad </a:t>
            </a:r>
            <a:r>
              <a:rPr lang="en-US" sz="2200" b="1" dirty="0"/>
              <a:t>company </a:t>
            </a:r>
            <a:r>
              <a:rPr lang="en-US" sz="2200" dirty="0"/>
              <a:t>ruins good </a:t>
            </a:r>
            <a:r>
              <a:rPr lang="en-US" sz="2200" dirty="0" smtClean="0"/>
              <a:t>morals.’ Wake </a:t>
            </a:r>
            <a:r>
              <a:rPr lang="en-US" sz="2200" dirty="0"/>
              <a:t>up from your drunken stupor, as is right, and do not go on sinning</a:t>
            </a:r>
            <a:r>
              <a:rPr lang="en-US" sz="2200" dirty="0" smtClean="0"/>
              <a:t>” I </a:t>
            </a:r>
            <a:r>
              <a:rPr lang="en-US" sz="2200" dirty="0" err="1" smtClean="0"/>
              <a:t>Cor</a:t>
            </a:r>
            <a:r>
              <a:rPr lang="en-US" sz="2200" dirty="0" smtClean="0"/>
              <a:t> 15:33-34</a:t>
            </a:r>
          </a:p>
          <a:p>
            <a:r>
              <a:rPr lang="en-US" sz="2200" dirty="0" smtClean="0"/>
              <a:t>In what areas of your life are you yoked to someone?</a:t>
            </a:r>
          </a:p>
          <a:p>
            <a:r>
              <a:rPr lang="en-US" sz="2200" dirty="0" smtClean="0"/>
              <a:t>Are there people that draw you into sin when you are with them? </a:t>
            </a:r>
          </a:p>
          <a:p>
            <a:endParaRPr lang="en-US" sz="2200" dirty="0"/>
          </a:p>
        </p:txBody>
      </p:sp>
    </p:spTree>
    <p:extLst>
      <p:ext uri="{BB962C8B-B14F-4D97-AF65-F5344CB8AC3E}">
        <p14:creationId xmlns:p14="http://schemas.microsoft.com/office/powerpoint/2010/main" val="3098937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was not a doormat</a:t>
            </a:r>
            <a:endParaRPr lang="en-US" dirty="0"/>
          </a:p>
        </p:txBody>
      </p:sp>
      <p:sp>
        <p:nvSpPr>
          <p:cNvPr id="3" name="Content Placeholder 2"/>
          <p:cNvSpPr>
            <a:spLocks noGrp="1"/>
          </p:cNvSpPr>
          <p:nvPr>
            <p:ph idx="1"/>
          </p:nvPr>
        </p:nvSpPr>
        <p:spPr>
          <a:xfrm>
            <a:off x="1024324" y="2374899"/>
            <a:ext cx="9801518" cy="4270829"/>
          </a:xfrm>
        </p:spPr>
        <p:txBody>
          <a:bodyPr>
            <a:noAutofit/>
          </a:bodyPr>
          <a:lstStyle/>
          <a:p>
            <a:r>
              <a:rPr lang="en-US" sz="2000" dirty="0"/>
              <a:t>Jesus did not let anyone get in the way of His calling and purpose of God</a:t>
            </a:r>
          </a:p>
          <a:p>
            <a:pPr lvl="1"/>
            <a:r>
              <a:rPr lang="en-US" dirty="0"/>
              <a:t>Jesus loved Peter but Jesus rebuked </a:t>
            </a:r>
            <a:r>
              <a:rPr lang="en-US" dirty="0" smtClean="0"/>
              <a:t>Peter. “And </a:t>
            </a:r>
            <a:r>
              <a:rPr lang="en-US" dirty="0"/>
              <a:t>Peter took him </a:t>
            </a:r>
            <a:r>
              <a:rPr lang="en-US" b="1" dirty="0"/>
              <a:t>aside</a:t>
            </a:r>
            <a:r>
              <a:rPr lang="en-US" dirty="0"/>
              <a:t> and began to </a:t>
            </a:r>
            <a:r>
              <a:rPr lang="en-US" b="1" dirty="0"/>
              <a:t>rebuke</a:t>
            </a:r>
            <a:r>
              <a:rPr lang="en-US" dirty="0"/>
              <a:t> him, saying, “Far be it from you, Lord</a:t>
            </a:r>
            <a:r>
              <a:rPr lang="en-US" dirty="0" smtClean="0"/>
              <a:t>! </a:t>
            </a:r>
            <a:r>
              <a:rPr lang="en-US" dirty="0"/>
              <a:t>This shall never happen to you.” </a:t>
            </a:r>
            <a:r>
              <a:rPr lang="en-US" dirty="0" smtClean="0"/>
              <a:t>But </a:t>
            </a:r>
            <a:r>
              <a:rPr lang="en-US" dirty="0"/>
              <a:t>he turned and said to Peter, “</a:t>
            </a:r>
            <a:r>
              <a:rPr lang="en-US" b="1" dirty="0"/>
              <a:t>Get behind me, Satan! You are a </a:t>
            </a:r>
            <a:r>
              <a:rPr lang="en-US" b="1" dirty="0" smtClean="0"/>
              <a:t>hindrance </a:t>
            </a:r>
            <a:r>
              <a:rPr lang="en-US" b="1" dirty="0"/>
              <a:t>to me</a:t>
            </a:r>
            <a:r>
              <a:rPr lang="en-US" dirty="0"/>
              <a:t>. For you are not setting your mind on the things of God, but on the things of man</a:t>
            </a:r>
            <a:r>
              <a:rPr lang="en-US" dirty="0" smtClean="0"/>
              <a:t>.” </a:t>
            </a:r>
            <a:r>
              <a:rPr lang="en-US" dirty="0"/>
              <a:t>Matt </a:t>
            </a:r>
            <a:r>
              <a:rPr lang="en-US" dirty="0" smtClean="0"/>
              <a:t>16:22-23</a:t>
            </a:r>
          </a:p>
          <a:p>
            <a:pPr lvl="1"/>
            <a:r>
              <a:rPr lang="en-US" dirty="0" smtClean="0"/>
              <a:t>“And </a:t>
            </a:r>
            <a:r>
              <a:rPr lang="en-US" dirty="0"/>
              <a:t>Jesus entered the </a:t>
            </a:r>
            <a:r>
              <a:rPr lang="en-US" dirty="0" smtClean="0"/>
              <a:t>temple </a:t>
            </a:r>
            <a:r>
              <a:rPr lang="en-US" dirty="0"/>
              <a:t>and </a:t>
            </a:r>
            <a:r>
              <a:rPr lang="en-US" b="1" dirty="0"/>
              <a:t>drove out </a:t>
            </a:r>
            <a:r>
              <a:rPr lang="en-US" dirty="0"/>
              <a:t>all who sold and bought in the temple, and he </a:t>
            </a:r>
            <a:r>
              <a:rPr lang="en-US" b="1" dirty="0"/>
              <a:t>overturned</a:t>
            </a:r>
            <a:r>
              <a:rPr lang="en-US" dirty="0"/>
              <a:t> the tables of the money-changers and the seats of those who sold pigeons</a:t>
            </a:r>
            <a:r>
              <a:rPr lang="en-US" dirty="0" smtClean="0"/>
              <a:t>.” Matt 21:12</a:t>
            </a:r>
          </a:p>
          <a:p>
            <a:pPr lvl="1"/>
            <a:r>
              <a:rPr lang="en-US" dirty="0" smtClean="0"/>
              <a:t>To the Pharisees: “</a:t>
            </a:r>
            <a:r>
              <a:rPr lang="en-US" b="1" dirty="0" smtClean="0"/>
              <a:t>You </a:t>
            </a:r>
            <a:r>
              <a:rPr lang="en-US" b="1" dirty="0"/>
              <a:t>serpents, you brood of vipers</a:t>
            </a:r>
            <a:r>
              <a:rPr lang="en-US" dirty="0"/>
              <a:t>, how are you to escape being sentenced to hell</a:t>
            </a:r>
            <a:r>
              <a:rPr lang="en-US" dirty="0" smtClean="0"/>
              <a:t>?” Matt 23:33</a:t>
            </a:r>
          </a:p>
          <a:p>
            <a:r>
              <a:rPr lang="en-US" sz="2000" dirty="0" smtClean="0"/>
              <a:t>Have you ever passionately confronted evil in the world? Or stood up for a belief that was not popular?</a:t>
            </a:r>
          </a:p>
          <a:p>
            <a:r>
              <a:rPr lang="en-US" sz="2000" dirty="0"/>
              <a:t>Are you a master of a loving rebuke? </a:t>
            </a:r>
            <a:r>
              <a:rPr lang="en-US" sz="2000" dirty="0" smtClean="0"/>
              <a:t>Has anyone ever said something contrary to your calling in life, did you defend your calling? </a:t>
            </a:r>
            <a:endParaRPr lang="en-US" sz="2000" dirty="0"/>
          </a:p>
        </p:txBody>
      </p:sp>
    </p:spTree>
    <p:extLst>
      <p:ext uri="{BB962C8B-B14F-4D97-AF65-F5344CB8AC3E}">
        <p14:creationId xmlns:p14="http://schemas.microsoft.com/office/powerpoint/2010/main" val="1819665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3132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a:t>
            </a:r>
            <a:endParaRPr lang="en-US" dirty="0"/>
          </a:p>
        </p:txBody>
      </p:sp>
      <p:sp>
        <p:nvSpPr>
          <p:cNvPr id="3" name="Content Placeholder 2"/>
          <p:cNvSpPr>
            <a:spLocks noGrp="1"/>
          </p:cNvSpPr>
          <p:nvPr>
            <p:ph idx="1"/>
          </p:nvPr>
        </p:nvSpPr>
        <p:spPr>
          <a:xfrm>
            <a:off x="1154955" y="2603499"/>
            <a:ext cx="8761412" cy="4045273"/>
          </a:xfrm>
        </p:spPr>
        <p:txBody>
          <a:bodyPr>
            <a:normAutofit fontScale="92500" lnSpcReduction="10000"/>
          </a:bodyPr>
          <a:lstStyle/>
          <a:p>
            <a:r>
              <a:rPr lang="en-US" dirty="0" smtClean="0"/>
              <a:t>Ask God what percentage of guilt you have over past actions </a:t>
            </a:r>
          </a:p>
          <a:p>
            <a:r>
              <a:rPr lang="en-US" dirty="0" smtClean="0"/>
              <a:t>Restoration</a:t>
            </a:r>
          </a:p>
          <a:p>
            <a:pPr lvl="1"/>
            <a:r>
              <a:rPr lang="en-US" dirty="0"/>
              <a:t>Ask God to forgive you (if you have not already)</a:t>
            </a:r>
          </a:p>
          <a:p>
            <a:pPr lvl="1"/>
            <a:r>
              <a:rPr lang="en-US" dirty="0"/>
              <a:t>Forgive </a:t>
            </a:r>
            <a:r>
              <a:rPr lang="en-US" dirty="0" smtClean="0"/>
              <a:t>yourself</a:t>
            </a:r>
          </a:p>
          <a:p>
            <a:r>
              <a:rPr lang="en-US" dirty="0" smtClean="0"/>
              <a:t>What percentage of guilt do you now feel? </a:t>
            </a:r>
          </a:p>
          <a:p>
            <a:endParaRPr lang="en-US" dirty="0"/>
          </a:p>
          <a:p>
            <a:r>
              <a:rPr lang="en-US" dirty="0"/>
              <a:t>Ask God </a:t>
            </a:r>
            <a:r>
              <a:rPr lang="en-US" dirty="0" smtClean="0"/>
              <a:t>about any shame </a:t>
            </a:r>
            <a:r>
              <a:rPr lang="en-US" dirty="0"/>
              <a:t>you have </a:t>
            </a:r>
            <a:r>
              <a:rPr lang="en-US" dirty="0" smtClean="0"/>
              <a:t>about who you are (in what way do you think you were made wrong? or are incomplete?) (would you use any of these words to describe yourself: bossy</a:t>
            </a:r>
            <a:r>
              <a:rPr lang="en-US" dirty="0"/>
              <a:t>, lazy, fat, ugly, stupid</a:t>
            </a:r>
            <a:r>
              <a:rPr lang="en-US" dirty="0" smtClean="0"/>
              <a:t>,…)</a:t>
            </a:r>
            <a:endParaRPr lang="en-US" dirty="0"/>
          </a:p>
          <a:p>
            <a:r>
              <a:rPr lang="en-US" dirty="0"/>
              <a:t>Restoration</a:t>
            </a:r>
          </a:p>
          <a:p>
            <a:pPr lvl="1"/>
            <a:r>
              <a:rPr lang="en-US" dirty="0"/>
              <a:t>Ask God </a:t>
            </a:r>
            <a:r>
              <a:rPr lang="en-US" dirty="0" smtClean="0"/>
              <a:t>what lie you are believing about yourself</a:t>
            </a:r>
            <a:endParaRPr lang="en-US" dirty="0"/>
          </a:p>
          <a:p>
            <a:pPr lvl="1"/>
            <a:r>
              <a:rPr lang="en-US" dirty="0" smtClean="0"/>
              <a:t>Ask God for a truth about yourself (you may need to rehearse this truth often)</a:t>
            </a:r>
            <a:endParaRPr lang="en-US" dirty="0"/>
          </a:p>
          <a:p>
            <a:endParaRPr lang="en-US" dirty="0" smtClean="0"/>
          </a:p>
          <a:p>
            <a:pPr marL="457200" lvl="1" indent="0">
              <a:buNone/>
            </a:pPr>
            <a:endParaRPr lang="en-US" dirty="0"/>
          </a:p>
        </p:txBody>
      </p:sp>
    </p:spTree>
    <p:extLst>
      <p:ext uri="{BB962C8B-B14F-4D97-AF65-F5344CB8AC3E}">
        <p14:creationId xmlns:p14="http://schemas.microsoft.com/office/powerpoint/2010/main" val="2943945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a:t>
            </a:r>
            <a:endParaRPr lang="en-US" dirty="0"/>
          </a:p>
        </p:txBody>
      </p:sp>
      <p:sp>
        <p:nvSpPr>
          <p:cNvPr id="3" name="Content Placeholder 2"/>
          <p:cNvSpPr>
            <a:spLocks noGrp="1"/>
          </p:cNvSpPr>
          <p:nvPr>
            <p:ph idx="1"/>
          </p:nvPr>
        </p:nvSpPr>
        <p:spPr>
          <a:xfrm>
            <a:off x="1154955" y="2603500"/>
            <a:ext cx="8761411" cy="3983280"/>
          </a:xfrm>
        </p:spPr>
        <p:txBody>
          <a:bodyPr>
            <a:normAutofit lnSpcReduction="10000"/>
          </a:bodyPr>
          <a:lstStyle/>
          <a:p>
            <a:r>
              <a:rPr lang="en-US" dirty="0"/>
              <a:t>Is there anybody you feel edgy around? (Don't like them, feel anything in your heart against them, etc</a:t>
            </a:r>
            <a:r>
              <a:rPr lang="en-US" dirty="0" smtClean="0"/>
              <a:t>.) </a:t>
            </a:r>
            <a:r>
              <a:rPr lang="en-US" dirty="0"/>
              <a:t>siblings, parents, coworkers</a:t>
            </a:r>
          </a:p>
          <a:p>
            <a:r>
              <a:rPr lang="en-US" dirty="0" smtClean="0"/>
              <a:t>Do </a:t>
            </a:r>
            <a:r>
              <a:rPr lang="en-US" dirty="0"/>
              <a:t>you have anything against anybody? In other words, is there anybody that you have a hard time demonstrating the love of Christ to?</a:t>
            </a:r>
          </a:p>
          <a:p>
            <a:r>
              <a:rPr lang="en-US" dirty="0" smtClean="0"/>
              <a:t>Has </a:t>
            </a:r>
            <a:r>
              <a:rPr lang="en-US" dirty="0"/>
              <a:t>anybody wronged you that you haven't forgiven from your heart (thoughts, feelings, emotions, etc</a:t>
            </a:r>
            <a:r>
              <a:rPr lang="en-US" dirty="0" smtClean="0"/>
              <a:t>.)?</a:t>
            </a:r>
          </a:p>
          <a:p>
            <a:r>
              <a:rPr lang="en-US" dirty="0"/>
              <a:t>Do you find it easy to hate people? If so, over what kinds of things would a person have to do to make you hate them</a:t>
            </a:r>
            <a:r>
              <a:rPr lang="en-US" dirty="0" smtClean="0"/>
              <a:t>?</a:t>
            </a:r>
            <a:endParaRPr lang="en-US" dirty="0"/>
          </a:p>
          <a:p>
            <a:r>
              <a:rPr lang="en-US" dirty="0" smtClean="0"/>
              <a:t>Do </a:t>
            </a:r>
            <a:r>
              <a:rPr lang="en-US" dirty="0"/>
              <a:t>you make a habit of blaming yourself for everything? Do you obsess over your mistakes and feel unusually guilty for them?</a:t>
            </a:r>
          </a:p>
          <a:p>
            <a:r>
              <a:rPr lang="en-US" dirty="0" smtClean="0"/>
              <a:t>Do </a:t>
            </a:r>
            <a:r>
              <a:rPr lang="en-US" dirty="0"/>
              <a:t>you deeply regret things that you've done in your past? Could you kick yourself over something you've done in your past? If so, explain.</a:t>
            </a:r>
          </a:p>
          <a:p>
            <a:endParaRPr lang="en-US" dirty="0"/>
          </a:p>
        </p:txBody>
      </p:sp>
    </p:spTree>
    <p:extLst>
      <p:ext uri="{BB962C8B-B14F-4D97-AF65-F5344CB8AC3E}">
        <p14:creationId xmlns:p14="http://schemas.microsoft.com/office/powerpoint/2010/main" val="384632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Homework</a:t>
            </a:r>
            <a:endParaRPr lang="en-US" dirty="0"/>
          </a:p>
        </p:txBody>
      </p:sp>
      <p:sp>
        <p:nvSpPr>
          <p:cNvPr id="3" name="Content Placeholder 2"/>
          <p:cNvSpPr>
            <a:spLocks noGrp="1"/>
          </p:cNvSpPr>
          <p:nvPr>
            <p:ph idx="1"/>
          </p:nvPr>
        </p:nvSpPr>
        <p:spPr>
          <a:xfrm>
            <a:off x="891483" y="2278035"/>
            <a:ext cx="10081317" cy="4401734"/>
          </a:xfrm>
        </p:spPr>
        <p:txBody>
          <a:bodyPr>
            <a:normAutofit lnSpcReduction="10000"/>
          </a:bodyPr>
          <a:lstStyle/>
          <a:p>
            <a:r>
              <a:rPr lang="en-US" dirty="0" smtClean="0"/>
              <a:t>Forgive people to begin the healing process. Take anything </a:t>
            </a:r>
            <a:r>
              <a:rPr lang="en-US" dirty="0"/>
              <a:t>before Jesus point-by-point and see/hear what He says and let Him do the healing.</a:t>
            </a:r>
          </a:p>
          <a:p>
            <a:r>
              <a:rPr lang="en-US" dirty="0" smtClean="0"/>
              <a:t>Rejection and Shame</a:t>
            </a:r>
          </a:p>
          <a:p>
            <a:pPr lvl="1"/>
            <a:r>
              <a:rPr lang="en-US" dirty="0" smtClean="0"/>
              <a:t>Were </a:t>
            </a:r>
            <a:r>
              <a:rPr lang="en-US" dirty="0"/>
              <a:t>your parents married when you were conceived? Were you the right sex? Did your parents not want you, or want you to be different (gender, etc.) in any way? If so, explain.</a:t>
            </a:r>
          </a:p>
          <a:p>
            <a:pPr lvl="1"/>
            <a:r>
              <a:rPr lang="en-US" dirty="0" smtClean="0"/>
              <a:t>Did </a:t>
            </a:r>
            <a:r>
              <a:rPr lang="en-US" dirty="0"/>
              <a:t>you feel rejected as a child? As an adult? If so, by </a:t>
            </a:r>
            <a:r>
              <a:rPr lang="en-US" dirty="0" smtClean="0"/>
              <a:t>whom? (family, peers</a:t>
            </a:r>
            <a:r>
              <a:rPr lang="en-US" dirty="0"/>
              <a:t>, classmates, </a:t>
            </a:r>
            <a:r>
              <a:rPr lang="en-US" dirty="0" smtClean="0"/>
              <a:t>friends, church, </a:t>
            </a:r>
            <a:r>
              <a:rPr lang="en-US" dirty="0" err="1" smtClean="0"/>
              <a:t>giftings</a:t>
            </a:r>
            <a:r>
              <a:rPr lang="en-US" dirty="0" smtClean="0"/>
              <a:t>,… )</a:t>
            </a:r>
          </a:p>
          <a:p>
            <a:pPr lvl="1"/>
            <a:r>
              <a:rPr lang="en-US" dirty="0"/>
              <a:t>Do you reject yourself (self-rejection)? </a:t>
            </a:r>
            <a:r>
              <a:rPr lang="en-US" dirty="0" smtClean="0"/>
              <a:t>(your intellect, body, relationships, or performance)</a:t>
            </a:r>
          </a:p>
          <a:p>
            <a:pPr lvl="1"/>
            <a:r>
              <a:rPr lang="en-US" dirty="0" smtClean="0"/>
              <a:t>How </a:t>
            </a:r>
            <a:r>
              <a:rPr lang="en-US" dirty="0"/>
              <a:t>do you respond to rejection right now</a:t>
            </a:r>
            <a:r>
              <a:rPr lang="en-US" dirty="0" smtClean="0"/>
              <a:t>?</a:t>
            </a:r>
          </a:p>
          <a:p>
            <a:pPr lvl="1"/>
            <a:r>
              <a:rPr lang="en-US" dirty="0"/>
              <a:t>Do you strive to feel accepted? </a:t>
            </a:r>
            <a:r>
              <a:rPr lang="en-US" dirty="0" smtClean="0"/>
              <a:t>By </a:t>
            </a:r>
            <a:r>
              <a:rPr lang="en-US" dirty="0"/>
              <a:t>whom do you want to feel accepted?</a:t>
            </a:r>
          </a:p>
          <a:p>
            <a:r>
              <a:rPr lang="en-US" dirty="0" smtClean="0"/>
              <a:t>Abuse</a:t>
            </a:r>
          </a:p>
          <a:p>
            <a:pPr lvl="1"/>
            <a:r>
              <a:rPr lang="en-US" dirty="0"/>
              <a:t>Did you face abuse? What kind (emotional, physical, sexual</a:t>
            </a:r>
            <a:r>
              <a:rPr lang="en-US" dirty="0" smtClean="0"/>
              <a:t>, neglect, </a:t>
            </a:r>
            <a:r>
              <a:rPr lang="en-US" dirty="0"/>
              <a:t>etc.) and by whom?</a:t>
            </a:r>
          </a:p>
          <a:p>
            <a:pPr lvl="1"/>
            <a:r>
              <a:rPr lang="en-US" dirty="0"/>
              <a:t>Have you ever been put down, belittled, or made fun of? If so, by whom? Explain</a:t>
            </a:r>
            <a:r>
              <a:rPr lang="en-US" dirty="0" smtClean="0"/>
              <a:t>.</a:t>
            </a:r>
          </a:p>
          <a:p>
            <a:pPr marL="457200" lvl="1" indent="0">
              <a:buNone/>
            </a:pPr>
            <a:endParaRPr lang="en-US" dirty="0" smtClean="0"/>
          </a:p>
        </p:txBody>
      </p:sp>
    </p:spTree>
    <p:extLst>
      <p:ext uri="{BB962C8B-B14F-4D97-AF65-F5344CB8AC3E}">
        <p14:creationId xmlns:p14="http://schemas.microsoft.com/office/powerpoint/2010/main" val="118131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Condemnation</a:t>
            </a:r>
            <a:endParaRPr lang="en-US" dirty="0"/>
          </a:p>
        </p:txBody>
      </p:sp>
      <p:sp>
        <p:nvSpPr>
          <p:cNvPr id="3" name="Content Placeholder 2"/>
          <p:cNvSpPr>
            <a:spLocks noGrp="1"/>
          </p:cNvSpPr>
          <p:nvPr>
            <p:ph idx="1"/>
          </p:nvPr>
        </p:nvSpPr>
        <p:spPr>
          <a:xfrm>
            <a:off x="779396" y="2505527"/>
            <a:ext cx="10146909" cy="4174241"/>
          </a:xfrm>
        </p:spPr>
        <p:txBody>
          <a:bodyPr>
            <a:normAutofit fontScale="92500" lnSpcReduction="20000"/>
          </a:bodyPr>
          <a:lstStyle/>
          <a:p>
            <a:pPr lvl="1"/>
            <a:r>
              <a:rPr lang="en-US" sz="2200" b="1" dirty="0" smtClean="0"/>
              <a:t>Condemnation </a:t>
            </a:r>
          </a:p>
          <a:p>
            <a:pPr lvl="2"/>
            <a:r>
              <a:rPr lang="en-US" sz="2000" b="1" dirty="0" smtClean="0"/>
              <a:t>Guilt</a:t>
            </a:r>
            <a:r>
              <a:rPr lang="en-US" sz="2000" dirty="0" smtClean="0"/>
              <a:t>: </a:t>
            </a:r>
            <a:r>
              <a:rPr lang="en-US" sz="2000" dirty="0"/>
              <a:t>a cognitive or an emotional experience that occurs when a person believes or realizes—accurately or not—that he or she has compromised his or her own standards of conduct or has violated a universal moral standard and bears significant responsibility for that violation. </a:t>
            </a:r>
            <a:r>
              <a:rPr lang="en-US" sz="2000" dirty="0" smtClean="0"/>
              <a:t>In </a:t>
            </a:r>
            <a:r>
              <a:rPr lang="en-US" sz="2000" dirty="0"/>
              <a:t>guilt, the self is not the central object of negative evaluation, but rather the thing done is the focus. While guilt is a painful feeling of regret and responsibility for one's </a:t>
            </a:r>
            <a:r>
              <a:rPr lang="en-US" sz="2000" dirty="0" smtClean="0"/>
              <a:t>actions… </a:t>
            </a:r>
          </a:p>
          <a:p>
            <a:pPr lvl="2"/>
            <a:r>
              <a:rPr lang="en-US" sz="2000" b="1" dirty="0"/>
              <a:t>S</a:t>
            </a:r>
            <a:r>
              <a:rPr lang="en-US" sz="2000" b="1" dirty="0" smtClean="0"/>
              <a:t>hame</a:t>
            </a:r>
            <a:r>
              <a:rPr lang="en-US" sz="2000" dirty="0" smtClean="0"/>
              <a:t> </a:t>
            </a:r>
            <a:r>
              <a:rPr lang="en-US" sz="2000" dirty="0"/>
              <a:t>is a painful feeling about oneself as a </a:t>
            </a:r>
            <a:r>
              <a:rPr lang="en-US" sz="2000" dirty="0" smtClean="0"/>
              <a:t>person</a:t>
            </a:r>
            <a:r>
              <a:rPr lang="en-US" sz="2000" dirty="0"/>
              <a:t> </a:t>
            </a:r>
            <a:r>
              <a:rPr lang="en-US" sz="2000" dirty="0" smtClean="0"/>
              <a:t>(self-hate)</a:t>
            </a:r>
          </a:p>
          <a:p>
            <a:pPr lvl="1"/>
            <a:endParaRPr lang="en-US" sz="2200" dirty="0" smtClean="0"/>
          </a:p>
          <a:p>
            <a:pPr lvl="1"/>
            <a:r>
              <a:rPr lang="en-US" sz="2200" dirty="0" smtClean="0"/>
              <a:t>Guilt: do you feel forgiven and restored?</a:t>
            </a:r>
          </a:p>
          <a:p>
            <a:pPr lvl="2"/>
            <a:r>
              <a:rPr lang="en-US" sz="2000" dirty="0"/>
              <a:t>F</a:t>
            </a:r>
            <a:r>
              <a:rPr lang="en-US" sz="2000" dirty="0" smtClean="0"/>
              <a:t>orgive yourself for anything you have done that still bothers you…</a:t>
            </a:r>
          </a:p>
          <a:p>
            <a:pPr lvl="1"/>
            <a:r>
              <a:rPr lang="en-US" sz="2200" dirty="0" smtClean="0"/>
              <a:t>Shame: ask God to reveal any ways you hate yourself… ask God what the truth is about you</a:t>
            </a:r>
            <a:endParaRPr lang="en-US" sz="2200" dirty="0"/>
          </a:p>
        </p:txBody>
      </p:sp>
    </p:spTree>
    <p:extLst>
      <p:ext uri="{BB962C8B-B14F-4D97-AF65-F5344CB8AC3E}">
        <p14:creationId xmlns:p14="http://schemas.microsoft.com/office/powerpoint/2010/main" val="403845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 and Forgiveness</a:t>
            </a:r>
            <a:endParaRPr lang="en-US" dirty="0"/>
          </a:p>
        </p:txBody>
      </p:sp>
      <p:sp>
        <p:nvSpPr>
          <p:cNvPr id="3" name="Content Placeholder 2"/>
          <p:cNvSpPr>
            <a:spLocks noGrp="1"/>
          </p:cNvSpPr>
          <p:nvPr>
            <p:ph idx="1"/>
          </p:nvPr>
        </p:nvSpPr>
        <p:spPr/>
        <p:txBody>
          <a:bodyPr>
            <a:normAutofit/>
          </a:bodyPr>
          <a:lstStyle/>
          <a:p>
            <a:r>
              <a:rPr lang="en-US" sz="2400" dirty="0"/>
              <a:t>Grace: undeserved </a:t>
            </a:r>
            <a:r>
              <a:rPr lang="en-US" sz="2400" dirty="0" smtClean="0"/>
              <a:t>forgiveness and gifts</a:t>
            </a:r>
          </a:p>
          <a:p>
            <a:r>
              <a:rPr lang="en-US" sz="2400" dirty="0" smtClean="0"/>
              <a:t>“For </a:t>
            </a:r>
            <a:r>
              <a:rPr lang="en-US" sz="2400" dirty="0"/>
              <a:t>all have sinned and fall short of the glory of God, and are justified by </a:t>
            </a:r>
            <a:r>
              <a:rPr lang="en-US" sz="2400" b="1" dirty="0"/>
              <a:t>his grace as a gift, </a:t>
            </a:r>
            <a:r>
              <a:rPr lang="en-US" sz="2400" dirty="0"/>
              <a:t>through the redemption that is in Christ Jesus” Romans </a:t>
            </a:r>
            <a:r>
              <a:rPr lang="en-US" sz="2400" dirty="0" smtClean="0"/>
              <a:t>3:23-24</a:t>
            </a:r>
          </a:p>
          <a:p>
            <a:endParaRPr lang="en-US" sz="2400" dirty="0"/>
          </a:p>
          <a:p>
            <a:r>
              <a:rPr lang="en-US" sz="2400" dirty="0" smtClean="0"/>
              <a:t>“</a:t>
            </a:r>
            <a:r>
              <a:rPr lang="en-US" sz="2400" dirty="0"/>
              <a:t>bearing with one another and, if one has a complaint against another,</a:t>
            </a:r>
            <a:r>
              <a:rPr lang="en-US" sz="2400" b="1" dirty="0"/>
              <a:t> forgiving </a:t>
            </a:r>
            <a:r>
              <a:rPr lang="en-US" sz="2400" dirty="0"/>
              <a:t>each other; as the Lord has </a:t>
            </a:r>
            <a:r>
              <a:rPr lang="en-US" sz="2400" b="1" dirty="0"/>
              <a:t>forgiven</a:t>
            </a:r>
            <a:r>
              <a:rPr lang="en-US" sz="2400" dirty="0"/>
              <a:t> you, so you also must </a:t>
            </a:r>
            <a:r>
              <a:rPr lang="en-US" sz="2400" b="1" dirty="0"/>
              <a:t>forgive</a:t>
            </a:r>
            <a:r>
              <a:rPr lang="en-US" sz="2400" dirty="0"/>
              <a:t>.” Col 3:13 </a:t>
            </a:r>
          </a:p>
          <a:p>
            <a:endParaRPr lang="en-US" sz="2400" dirty="0" smtClean="0"/>
          </a:p>
        </p:txBody>
      </p:sp>
    </p:spTree>
    <p:extLst>
      <p:ext uri="{BB962C8B-B14F-4D97-AF65-F5344CB8AC3E}">
        <p14:creationId xmlns:p14="http://schemas.microsoft.com/office/powerpoint/2010/main" val="206034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Forgiving God?</a:t>
            </a:r>
            <a:endParaRPr lang="en-US" dirty="0"/>
          </a:p>
        </p:txBody>
      </p:sp>
      <p:sp>
        <p:nvSpPr>
          <p:cNvPr id="3" name="Content Placeholder 2"/>
          <p:cNvSpPr>
            <a:spLocks noGrp="1"/>
          </p:cNvSpPr>
          <p:nvPr>
            <p:ph idx="1"/>
          </p:nvPr>
        </p:nvSpPr>
        <p:spPr>
          <a:xfrm>
            <a:off x="1154953" y="2247038"/>
            <a:ext cx="9458616" cy="4042229"/>
          </a:xfrm>
        </p:spPr>
        <p:txBody>
          <a:bodyPr>
            <a:normAutofit fontScale="92500" lnSpcReduction="10000"/>
          </a:bodyPr>
          <a:lstStyle/>
          <a:p>
            <a:pPr marL="0" indent="0">
              <a:buNone/>
            </a:pPr>
            <a:endParaRPr lang="en-US" sz="2600" dirty="0"/>
          </a:p>
          <a:p>
            <a:r>
              <a:rPr lang="en-US" sz="2600" dirty="0" smtClean="0"/>
              <a:t>“For </a:t>
            </a:r>
            <a:r>
              <a:rPr lang="en-US" sz="2600" dirty="0"/>
              <a:t>my thoughts are not your </a:t>
            </a:r>
            <a:r>
              <a:rPr lang="en-US" sz="2600" dirty="0" smtClean="0"/>
              <a:t>thoughts, neither </a:t>
            </a:r>
            <a:r>
              <a:rPr lang="en-US" sz="2600" dirty="0"/>
              <a:t>are your ways my ways, declares the </a:t>
            </a:r>
            <a:r>
              <a:rPr lang="en-US" sz="2600" cap="small" dirty="0" smtClean="0"/>
              <a:t>Lord</a:t>
            </a:r>
            <a:r>
              <a:rPr lang="en-US" sz="2600" dirty="0" smtClean="0"/>
              <a:t>. For </a:t>
            </a:r>
            <a:r>
              <a:rPr lang="en-US" sz="2600" dirty="0"/>
              <a:t>as the heavens are higher than the </a:t>
            </a:r>
            <a:r>
              <a:rPr lang="en-US" sz="2600" dirty="0" smtClean="0"/>
              <a:t>earth, so </a:t>
            </a:r>
            <a:r>
              <a:rPr lang="en-US" sz="2600" dirty="0"/>
              <a:t>are </a:t>
            </a:r>
            <a:r>
              <a:rPr lang="en-US" sz="2600" b="1" dirty="0"/>
              <a:t>my ways higher than your </a:t>
            </a:r>
            <a:r>
              <a:rPr lang="en-US" sz="2600" b="1" dirty="0" smtClean="0"/>
              <a:t>ways </a:t>
            </a:r>
            <a:r>
              <a:rPr lang="en-US" sz="2600" dirty="0" smtClean="0"/>
              <a:t>and </a:t>
            </a:r>
            <a:r>
              <a:rPr lang="en-US" sz="2600" dirty="0"/>
              <a:t>my thoughts than your thoughts</a:t>
            </a:r>
            <a:r>
              <a:rPr lang="en-US" sz="2600" dirty="0" smtClean="0"/>
              <a:t>.” Is 55:8-9</a:t>
            </a:r>
          </a:p>
          <a:p>
            <a:endParaRPr lang="en-US" sz="2600" dirty="0" smtClean="0"/>
          </a:p>
          <a:p>
            <a:r>
              <a:rPr lang="en-US" sz="2600" dirty="0"/>
              <a:t>You cannot forgive God because He is perfect. If you have an issue with God… it is your </a:t>
            </a:r>
            <a:r>
              <a:rPr lang="en-US" sz="2600" dirty="0" smtClean="0"/>
              <a:t>perspective </a:t>
            </a:r>
            <a:r>
              <a:rPr lang="en-US" sz="2600" dirty="0"/>
              <a:t>that is wrong… </a:t>
            </a:r>
            <a:endParaRPr lang="en-US" sz="2600" dirty="0" smtClean="0"/>
          </a:p>
          <a:p>
            <a:r>
              <a:rPr lang="en-US" sz="2600" dirty="0" smtClean="0"/>
              <a:t>If you feel you need to forgive God, then you have probably attributed a situation to Him incorrectly…</a:t>
            </a:r>
            <a:endParaRPr lang="en-US" sz="2600" dirty="0"/>
          </a:p>
          <a:p>
            <a:endParaRPr lang="en-US" sz="2600" dirty="0"/>
          </a:p>
          <a:p>
            <a:endParaRPr lang="en-US" sz="2200" dirty="0"/>
          </a:p>
        </p:txBody>
      </p:sp>
    </p:spTree>
    <p:extLst>
      <p:ext uri="{BB962C8B-B14F-4D97-AF65-F5344CB8AC3E}">
        <p14:creationId xmlns:p14="http://schemas.microsoft.com/office/powerpoint/2010/main" val="122773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defined</a:t>
            </a:r>
            <a:endParaRPr lang="en-US" dirty="0"/>
          </a:p>
        </p:txBody>
      </p:sp>
      <p:sp>
        <p:nvSpPr>
          <p:cNvPr id="3" name="Content Placeholder 2"/>
          <p:cNvSpPr>
            <a:spLocks noGrp="1"/>
          </p:cNvSpPr>
          <p:nvPr>
            <p:ph idx="1"/>
          </p:nvPr>
        </p:nvSpPr>
        <p:spPr>
          <a:xfrm>
            <a:off x="1154954" y="2603500"/>
            <a:ext cx="8918943" cy="3812798"/>
          </a:xfrm>
        </p:spPr>
        <p:txBody>
          <a:bodyPr>
            <a:normAutofit fontScale="85000" lnSpcReduction="20000"/>
          </a:bodyPr>
          <a:lstStyle/>
          <a:p>
            <a:r>
              <a:rPr lang="en-US" sz="2200" dirty="0" err="1" smtClean="0"/>
              <a:t>Unforgiveness</a:t>
            </a:r>
            <a:r>
              <a:rPr lang="en-US" sz="2200" dirty="0" smtClean="0"/>
              <a:t> is most harmful to the victim, it does nothing to the perpetrator</a:t>
            </a:r>
          </a:p>
          <a:p>
            <a:r>
              <a:rPr lang="en-US" sz="2200" dirty="0" smtClean="0"/>
              <a:t>Forgiveness is acknowledging someone owes you a debt or has done something grievous against you and giving it to God</a:t>
            </a:r>
          </a:p>
          <a:p>
            <a:r>
              <a:rPr lang="en-US" sz="2200" dirty="0" smtClean="0"/>
              <a:t>Forgiveness </a:t>
            </a:r>
            <a:r>
              <a:rPr lang="en-US" sz="2200" dirty="0"/>
              <a:t>is giving that debt to God, saying they no longer owe you </a:t>
            </a:r>
            <a:r>
              <a:rPr lang="en-US" sz="2200" dirty="0" smtClean="0"/>
              <a:t>anything</a:t>
            </a:r>
          </a:p>
          <a:p>
            <a:pPr lvl="1"/>
            <a:r>
              <a:rPr lang="en-US" sz="2000" dirty="0"/>
              <a:t>Forgiveness is not </a:t>
            </a:r>
            <a:r>
              <a:rPr lang="en-US" sz="2000" dirty="0" smtClean="0"/>
              <a:t>forgetting; you may still need to work through the healing process and pain of the situation</a:t>
            </a:r>
          </a:p>
          <a:p>
            <a:pPr lvl="1"/>
            <a:r>
              <a:rPr lang="en-US" sz="2000" dirty="0" smtClean="0"/>
              <a:t>Forgiveness may not make the pain go away but it is the first step in allowing God to heal us</a:t>
            </a:r>
          </a:p>
          <a:p>
            <a:pPr lvl="1"/>
            <a:r>
              <a:rPr lang="en-US" sz="2000" dirty="0" smtClean="0"/>
              <a:t>Forgiveness </a:t>
            </a:r>
            <a:r>
              <a:rPr lang="en-US" sz="2000" dirty="0"/>
              <a:t>does not release a person from the legal consequences of their actions (you may still need to testify in court)</a:t>
            </a:r>
          </a:p>
          <a:p>
            <a:pPr lvl="1"/>
            <a:r>
              <a:rPr lang="en-US" sz="2000" dirty="0"/>
              <a:t>Forgiveness is not reconciliation with a person or trust </a:t>
            </a:r>
            <a:r>
              <a:rPr lang="en-US" sz="2000" dirty="0" smtClean="0"/>
              <a:t>rebuilt</a:t>
            </a:r>
            <a:endParaRPr lang="en-US" sz="2200" dirty="0" smtClean="0"/>
          </a:p>
          <a:p>
            <a:endParaRPr lang="en-US" dirty="0"/>
          </a:p>
        </p:txBody>
      </p:sp>
    </p:spTree>
    <p:extLst>
      <p:ext uri="{BB962C8B-B14F-4D97-AF65-F5344CB8AC3E}">
        <p14:creationId xmlns:p14="http://schemas.microsoft.com/office/powerpoint/2010/main" val="402701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versus Reconciliation</a:t>
            </a:r>
            <a:endParaRPr lang="en-US" dirty="0"/>
          </a:p>
        </p:txBody>
      </p:sp>
      <p:sp>
        <p:nvSpPr>
          <p:cNvPr id="3" name="Content Placeholder 2"/>
          <p:cNvSpPr>
            <a:spLocks noGrp="1"/>
          </p:cNvSpPr>
          <p:nvPr>
            <p:ph idx="1"/>
          </p:nvPr>
        </p:nvSpPr>
        <p:spPr>
          <a:xfrm>
            <a:off x="1024325" y="2456542"/>
            <a:ext cx="10030118" cy="4238172"/>
          </a:xfrm>
        </p:spPr>
        <p:txBody>
          <a:bodyPr>
            <a:normAutofit/>
          </a:bodyPr>
          <a:lstStyle/>
          <a:p>
            <a:r>
              <a:rPr lang="en-US" sz="2200" dirty="0" smtClean="0"/>
              <a:t>Forgiveness: not holding a judgement against someone</a:t>
            </a:r>
          </a:p>
          <a:p>
            <a:pPr lvl="1"/>
            <a:r>
              <a:rPr lang="en-US" sz="2200" dirty="0" smtClean="0"/>
              <a:t>You may have to forgive someone many times and for many situations</a:t>
            </a:r>
          </a:p>
          <a:p>
            <a:pPr lvl="1"/>
            <a:r>
              <a:rPr lang="en-US" sz="2200" dirty="0" smtClean="0"/>
              <a:t>You do not have to let the person know you are forgiving them</a:t>
            </a:r>
          </a:p>
          <a:p>
            <a:pPr lvl="1"/>
            <a:r>
              <a:rPr lang="en-US" sz="2200" dirty="0" smtClean="0"/>
              <a:t>Forgiveness may open the possibility for reconciliation</a:t>
            </a:r>
          </a:p>
          <a:p>
            <a:r>
              <a:rPr lang="en-US" sz="2200" dirty="0" smtClean="0"/>
              <a:t>Forgiveness does not necessarily lead to reconciliation</a:t>
            </a:r>
          </a:p>
          <a:p>
            <a:r>
              <a:rPr lang="en-US" sz="2200" dirty="0" smtClean="0"/>
              <a:t>Love yourself and others: do not purposefully put yourself in a situation that may cause you or your children to be abused</a:t>
            </a:r>
          </a:p>
        </p:txBody>
      </p:sp>
    </p:spTree>
    <p:extLst>
      <p:ext uri="{BB962C8B-B14F-4D97-AF65-F5344CB8AC3E}">
        <p14:creationId xmlns:p14="http://schemas.microsoft.com/office/powerpoint/2010/main" val="306263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 to be forgiven</a:t>
            </a:r>
            <a:endParaRPr lang="en-US" dirty="0"/>
          </a:p>
        </p:txBody>
      </p:sp>
      <p:sp>
        <p:nvSpPr>
          <p:cNvPr id="3" name="Content Placeholder 2"/>
          <p:cNvSpPr>
            <a:spLocks noGrp="1"/>
          </p:cNvSpPr>
          <p:nvPr>
            <p:ph idx="1"/>
          </p:nvPr>
        </p:nvSpPr>
        <p:spPr>
          <a:xfrm>
            <a:off x="1154954" y="2472872"/>
            <a:ext cx="8761412" cy="4254500"/>
          </a:xfrm>
        </p:spPr>
        <p:txBody>
          <a:bodyPr>
            <a:normAutofit/>
          </a:bodyPr>
          <a:lstStyle/>
          <a:p>
            <a:r>
              <a:rPr lang="en-US" sz="2200" dirty="0" smtClean="0"/>
              <a:t>“</a:t>
            </a:r>
            <a:r>
              <a:rPr lang="en-US" sz="2400" dirty="0"/>
              <a:t>And whenever you stand praying, </a:t>
            </a:r>
            <a:r>
              <a:rPr lang="en-US" sz="2400" b="1" dirty="0"/>
              <a:t>forgive</a:t>
            </a:r>
            <a:r>
              <a:rPr lang="en-US" sz="2400" dirty="0"/>
              <a:t>, if you have anything against anyone, so that your Father also who is in heaven may </a:t>
            </a:r>
            <a:r>
              <a:rPr lang="en-US" sz="2400" b="1" dirty="0"/>
              <a:t>forgive</a:t>
            </a:r>
            <a:r>
              <a:rPr lang="en-US" sz="2400" dirty="0"/>
              <a:t> you your trespasses</a:t>
            </a:r>
            <a:r>
              <a:rPr lang="en-US" sz="2400" dirty="0" smtClean="0"/>
              <a:t>.</a:t>
            </a:r>
            <a:r>
              <a:rPr lang="en-US" sz="2200" dirty="0" smtClean="0"/>
              <a:t>” Mark 11:25</a:t>
            </a:r>
          </a:p>
          <a:p>
            <a:endParaRPr lang="en-US" sz="2200" dirty="0" smtClean="0"/>
          </a:p>
          <a:p>
            <a:r>
              <a:rPr lang="en-US" sz="2400" dirty="0" smtClean="0"/>
              <a:t>”For </a:t>
            </a:r>
            <a:r>
              <a:rPr lang="en-US" sz="2400" dirty="0"/>
              <a:t>if you </a:t>
            </a:r>
            <a:r>
              <a:rPr lang="en-US" sz="2400" b="1" dirty="0"/>
              <a:t>forgive</a:t>
            </a:r>
            <a:r>
              <a:rPr lang="en-US" sz="2400" dirty="0"/>
              <a:t> others their trespasses, your heavenly Father will also </a:t>
            </a:r>
            <a:r>
              <a:rPr lang="en-US" sz="2400" b="1" dirty="0"/>
              <a:t>forgive</a:t>
            </a:r>
            <a:r>
              <a:rPr lang="en-US" sz="2400" dirty="0"/>
              <a:t> you, </a:t>
            </a:r>
            <a:r>
              <a:rPr lang="en-US" sz="2400" dirty="0" smtClean="0"/>
              <a:t>but </a:t>
            </a:r>
            <a:r>
              <a:rPr lang="en-US" sz="2400" dirty="0"/>
              <a:t>if you do not </a:t>
            </a:r>
            <a:r>
              <a:rPr lang="en-US" sz="2400" b="1" dirty="0"/>
              <a:t>forgive</a:t>
            </a:r>
            <a:r>
              <a:rPr lang="en-US" sz="2400" dirty="0"/>
              <a:t> others their trespasses, neither will your Father </a:t>
            </a:r>
            <a:r>
              <a:rPr lang="en-US" sz="2400" b="1" dirty="0"/>
              <a:t>forgive</a:t>
            </a:r>
            <a:r>
              <a:rPr lang="en-US" sz="2400" dirty="0"/>
              <a:t> your trespasses</a:t>
            </a:r>
            <a:r>
              <a:rPr lang="en-US" sz="2400" dirty="0" smtClean="0"/>
              <a:t>.” Matt 6:14-15</a:t>
            </a:r>
          </a:p>
          <a:p>
            <a:endParaRPr lang="en-US" sz="2200" b="1" dirty="0"/>
          </a:p>
        </p:txBody>
      </p:sp>
    </p:spTree>
    <p:extLst>
      <p:ext uri="{BB962C8B-B14F-4D97-AF65-F5344CB8AC3E}">
        <p14:creationId xmlns:p14="http://schemas.microsoft.com/office/powerpoint/2010/main" val="2049043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1763</TotalTime>
  <Words>2402</Words>
  <Application>Microsoft Office PowerPoint</Application>
  <PresentationFormat>Widescreen</PresentationFormat>
  <Paragraphs>173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Ion Boardroom</vt:lpstr>
      <vt:lpstr>FREEDOM TRAINING</vt:lpstr>
      <vt:lpstr>Overview</vt:lpstr>
      <vt:lpstr>Activation</vt:lpstr>
      <vt:lpstr>Condemnation</vt:lpstr>
      <vt:lpstr>Grace and Forgiveness</vt:lpstr>
      <vt:lpstr>Forgiving God?</vt:lpstr>
      <vt:lpstr>Forgiveness defined</vt:lpstr>
      <vt:lpstr>Forgiveness versus Reconciliation</vt:lpstr>
      <vt:lpstr>Forgive, to be forgiven</vt:lpstr>
      <vt:lpstr>Forgiveness </vt:lpstr>
      <vt:lpstr>Judgement or Mercy</vt:lpstr>
      <vt:lpstr>Commanded to forgive</vt:lpstr>
      <vt:lpstr>Grace is pre-forgiveness</vt:lpstr>
      <vt:lpstr>Unoffendable</vt:lpstr>
      <vt:lpstr>Forgiveness prayer</vt:lpstr>
      <vt:lpstr>Relationships</vt:lpstr>
      <vt:lpstr>The flesh sins</vt:lpstr>
      <vt:lpstr>Division / Dissention</vt:lpstr>
      <vt:lpstr>Vengeance</vt:lpstr>
      <vt:lpstr>Bitterness</vt:lpstr>
      <vt:lpstr>Anger is short lived</vt:lpstr>
      <vt:lpstr>Relationships</vt:lpstr>
      <vt:lpstr>Reconciled</vt:lpstr>
      <vt:lpstr>Relationships with believers</vt:lpstr>
      <vt:lpstr>Friend of sinners</vt:lpstr>
      <vt:lpstr>Interaction with evil people</vt:lpstr>
      <vt:lpstr>Guardrails with unbelievers</vt:lpstr>
      <vt:lpstr>Jesus was not a doormat</vt:lpstr>
      <vt:lpstr>PowerPoint Presentation</vt:lpstr>
      <vt:lpstr>Activation</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177</cp:revision>
  <dcterms:created xsi:type="dcterms:W3CDTF">2018-05-18T17:56:49Z</dcterms:created>
  <dcterms:modified xsi:type="dcterms:W3CDTF">2018-09-25T21:20:51Z</dcterms:modified>
</cp:coreProperties>
</file>