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31" r:id="rId3"/>
    <p:sldId id="343" r:id="rId4"/>
    <p:sldId id="325" r:id="rId5"/>
    <p:sldId id="313" r:id="rId6"/>
    <p:sldId id="314" r:id="rId7"/>
    <p:sldId id="312" r:id="rId8"/>
    <p:sldId id="317" r:id="rId9"/>
    <p:sldId id="315" r:id="rId10"/>
    <p:sldId id="311" r:id="rId11"/>
    <p:sldId id="338" r:id="rId12"/>
    <p:sldId id="344" r:id="rId13"/>
    <p:sldId id="320" r:id="rId14"/>
    <p:sldId id="329" r:id="rId15"/>
    <p:sldId id="321" r:id="rId16"/>
    <p:sldId id="322" r:id="rId17"/>
    <p:sldId id="323" r:id="rId18"/>
    <p:sldId id="326" r:id="rId19"/>
    <p:sldId id="324" r:id="rId20"/>
    <p:sldId id="333" r:id="rId21"/>
    <p:sldId id="339" r:id="rId22"/>
    <p:sldId id="337" r:id="rId23"/>
    <p:sldId id="340" r:id="rId24"/>
    <p:sldId id="327" r:id="rId25"/>
    <p:sldId id="335" r:id="rId26"/>
    <p:sldId id="342" r:id="rId27"/>
    <p:sldId id="336" r:id="rId28"/>
    <p:sldId id="33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7" autoAdjust="0"/>
    <p:restoredTop sz="94660"/>
  </p:normalViewPr>
  <p:slideViewPr>
    <p:cSldViewPr snapToGrid="0">
      <p:cViewPr varScale="1">
        <p:scale>
          <a:sx n="62" d="100"/>
          <a:sy n="62"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10/21/2018</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10/21/2018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10/21/2018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10/21/2018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10/21/2018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10/21/2018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10/21/2018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10/21/2018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10/21/2018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10/21/2018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10/21/2018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10/21/2018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10/21/2018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10/21/2018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10/21/2018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10/21/2018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10/21/2018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10/21/2018</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FREEDOM TRAINING</a:t>
            </a:r>
            <a:endParaRPr lang="en-US" dirty="0"/>
          </a:p>
        </p:txBody>
      </p:sp>
      <p:sp>
        <p:nvSpPr>
          <p:cNvPr id="3" name="Subtitle 2"/>
          <p:cNvSpPr>
            <a:spLocks noGrp="1"/>
          </p:cNvSpPr>
          <p:nvPr>
            <p:ph type="subTitle" idx="1"/>
          </p:nvPr>
        </p:nvSpPr>
        <p:spPr/>
        <p:txBody>
          <a:bodyPr/>
          <a:lstStyle/>
          <a:p>
            <a:r>
              <a:rPr lang="en-US" smtClean="0"/>
              <a:t>Sins </a:t>
            </a:r>
            <a:r>
              <a:rPr lang="en-US" dirty="0" smtClean="0"/>
              <a:t>of the Flesh</a:t>
            </a:r>
            <a:endParaRPr lang="en-US" dirty="0"/>
          </a:p>
        </p:txBody>
      </p:sp>
    </p:spTree>
    <p:extLst>
      <p:ext uri="{BB962C8B-B14F-4D97-AF65-F5344CB8AC3E}">
        <p14:creationId xmlns:p14="http://schemas.microsoft.com/office/powerpoint/2010/main" val="723895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sins</a:t>
            </a:r>
            <a:endParaRPr lang="en-US" dirty="0"/>
          </a:p>
        </p:txBody>
      </p:sp>
      <p:sp>
        <p:nvSpPr>
          <p:cNvPr id="3" name="Content Placeholder 2"/>
          <p:cNvSpPr>
            <a:spLocks noGrp="1"/>
          </p:cNvSpPr>
          <p:nvPr>
            <p:ph idx="1"/>
          </p:nvPr>
        </p:nvSpPr>
        <p:spPr>
          <a:xfrm>
            <a:off x="1154954" y="2603499"/>
            <a:ext cx="9321899" cy="4060772"/>
          </a:xfrm>
        </p:spPr>
        <p:txBody>
          <a:bodyPr>
            <a:normAutofit fontScale="92500" lnSpcReduction="20000"/>
          </a:bodyPr>
          <a:lstStyle/>
          <a:p>
            <a:r>
              <a:rPr lang="en-US" sz="2400" dirty="0" smtClean="0"/>
              <a:t>Lust, fornication, adultery, </a:t>
            </a:r>
            <a:r>
              <a:rPr lang="en-US" sz="2400" dirty="0" err="1" smtClean="0"/>
              <a:t>autosexuality</a:t>
            </a:r>
            <a:r>
              <a:rPr lang="en-US" sz="2400" dirty="0" smtClean="0"/>
              <a:t>, masturbation, promiscuity, pornography, homosexuality, bestiality, exhibitionism, obscene phone calls, sadomasochism, voyeurism, prostitutes, massage parlors, incest, rape, molestation, coarse jesting, sexual reference to others, sexual harassment, orgies, …</a:t>
            </a:r>
          </a:p>
          <a:p>
            <a:endParaRPr lang="en-US" sz="2400" dirty="0"/>
          </a:p>
          <a:p>
            <a:r>
              <a:rPr lang="en-US" sz="2400" dirty="0" smtClean="0"/>
              <a:t>Repent: take a moment and repent of anything that comes to mind…</a:t>
            </a:r>
          </a:p>
          <a:p>
            <a:endParaRPr lang="en-US" sz="2400" dirty="0" smtClean="0"/>
          </a:p>
          <a:p>
            <a:r>
              <a:rPr lang="en-US" sz="2400" dirty="0"/>
              <a:t>Repent of </a:t>
            </a:r>
            <a:r>
              <a:rPr lang="en-US" sz="2400" dirty="0" smtClean="0"/>
              <a:t>fornication: even </a:t>
            </a:r>
            <a:r>
              <a:rPr lang="en-US" sz="2400" dirty="0"/>
              <a:t>if you subsequently married the </a:t>
            </a:r>
            <a:r>
              <a:rPr lang="en-US" sz="2400" dirty="0" smtClean="0"/>
              <a:t>person. Repentance means you would not repeat this same sin again.</a:t>
            </a:r>
            <a:endParaRPr lang="en-US" sz="2200" dirty="0"/>
          </a:p>
          <a:p>
            <a:pPr marL="0" indent="0">
              <a:buNone/>
            </a:pPr>
            <a:endParaRPr lang="en-US" sz="1600" dirty="0" smtClean="0"/>
          </a:p>
          <a:p>
            <a:endParaRPr lang="en-US" sz="2200" dirty="0"/>
          </a:p>
        </p:txBody>
      </p:sp>
    </p:spTree>
    <p:extLst>
      <p:ext uri="{BB962C8B-B14F-4D97-AF65-F5344CB8AC3E}">
        <p14:creationId xmlns:p14="http://schemas.microsoft.com/office/powerpoint/2010/main" val="4084208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abuse</a:t>
            </a:r>
            <a:endParaRPr lang="en-US" dirty="0"/>
          </a:p>
        </p:txBody>
      </p:sp>
      <p:sp>
        <p:nvSpPr>
          <p:cNvPr id="3" name="Content Placeholder 2"/>
          <p:cNvSpPr>
            <a:spLocks noGrp="1"/>
          </p:cNvSpPr>
          <p:nvPr>
            <p:ph idx="1"/>
          </p:nvPr>
        </p:nvSpPr>
        <p:spPr>
          <a:xfrm>
            <a:off x="1154954" y="2603500"/>
            <a:ext cx="9414890" cy="4254500"/>
          </a:xfrm>
        </p:spPr>
        <p:txBody>
          <a:bodyPr>
            <a:normAutofit fontScale="62500" lnSpcReduction="20000"/>
          </a:bodyPr>
          <a:lstStyle/>
          <a:p>
            <a:r>
              <a:rPr lang="en-US" sz="3100" dirty="0" smtClean="0"/>
              <a:t>You do not have to repent if you were abused but you do </a:t>
            </a:r>
            <a:r>
              <a:rPr lang="en-US" sz="3100" dirty="0"/>
              <a:t>need to </a:t>
            </a:r>
            <a:r>
              <a:rPr lang="en-US" sz="3100" dirty="0" smtClean="0"/>
              <a:t>forgive</a:t>
            </a:r>
          </a:p>
          <a:p>
            <a:pPr lvl="1"/>
            <a:r>
              <a:rPr lang="en-US" sz="3100" dirty="0"/>
              <a:t>Forgiveness is NOT reconciling or contacting the person</a:t>
            </a:r>
          </a:p>
          <a:p>
            <a:pPr lvl="1"/>
            <a:r>
              <a:rPr lang="en-US" sz="3100" dirty="0"/>
              <a:t>Some people blame themselves: “It was not your fault” </a:t>
            </a:r>
          </a:p>
          <a:p>
            <a:r>
              <a:rPr lang="en-US" sz="3100" dirty="0"/>
              <a:t>C</a:t>
            </a:r>
            <a:r>
              <a:rPr lang="en-US" sz="3100" dirty="0" smtClean="0"/>
              <a:t>reate </a:t>
            </a:r>
            <a:r>
              <a:rPr lang="en-US" sz="3100" dirty="0"/>
              <a:t>a culture of </a:t>
            </a:r>
            <a:r>
              <a:rPr lang="en-US" sz="3100" dirty="0" smtClean="0"/>
              <a:t>openness</a:t>
            </a:r>
          </a:p>
          <a:p>
            <a:pPr lvl="1"/>
            <a:r>
              <a:rPr lang="en-US" sz="3100" dirty="0" smtClean="0"/>
              <a:t>Hidden abuse is not healed abuse</a:t>
            </a:r>
          </a:p>
          <a:p>
            <a:pPr lvl="1"/>
            <a:r>
              <a:rPr lang="en-US" sz="3100" dirty="0" smtClean="0"/>
              <a:t>It should be part of your testimony of Jesus healing and restoring (ex. if you fell off a 30 story building you would want </a:t>
            </a:r>
            <a:r>
              <a:rPr lang="en-US" sz="3100" dirty="0" err="1" smtClean="0"/>
              <a:t>peoplel</a:t>
            </a:r>
            <a:r>
              <a:rPr lang="en-US" sz="3100" dirty="0" smtClean="0"/>
              <a:t> to know you survived)</a:t>
            </a:r>
          </a:p>
          <a:p>
            <a:pPr lvl="1"/>
            <a:r>
              <a:rPr lang="en-US" sz="3100" dirty="0"/>
              <a:t>Y</a:t>
            </a:r>
            <a:r>
              <a:rPr lang="en-US" sz="3100" dirty="0" smtClean="0"/>
              <a:t>ou should be able to view yourself in Christ as an overcomer, not a victim</a:t>
            </a:r>
          </a:p>
          <a:p>
            <a:r>
              <a:rPr lang="en-US" sz="3100" dirty="0" smtClean="0"/>
              <a:t>Remove yourself or your children from any situations of ongoing sexual abuse</a:t>
            </a:r>
            <a:endParaRPr lang="en-US" sz="3100" dirty="0"/>
          </a:p>
          <a:p>
            <a:endParaRPr lang="en-US" dirty="0"/>
          </a:p>
        </p:txBody>
      </p:sp>
    </p:spTree>
    <p:extLst>
      <p:ext uri="{BB962C8B-B14F-4D97-AF65-F5344CB8AC3E}">
        <p14:creationId xmlns:p14="http://schemas.microsoft.com/office/powerpoint/2010/main" val="557520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Soul Ties</a:t>
            </a:r>
            <a:endParaRPr lang="en-US" dirty="0"/>
          </a:p>
        </p:txBody>
      </p:sp>
      <p:sp>
        <p:nvSpPr>
          <p:cNvPr id="3" name="Content Placeholder 2"/>
          <p:cNvSpPr>
            <a:spLocks noGrp="1"/>
          </p:cNvSpPr>
          <p:nvPr>
            <p:ph idx="1"/>
          </p:nvPr>
        </p:nvSpPr>
        <p:spPr/>
        <p:txBody>
          <a:bodyPr>
            <a:normAutofit lnSpcReduction="10000"/>
          </a:bodyPr>
          <a:lstStyle/>
          <a:p>
            <a:r>
              <a:rPr lang="en-US" sz="2200" dirty="0"/>
              <a:t>Soul tie: deep emotional bond to someone (all sexual relations create a soul tie</a:t>
            </a:r>
            <a:r>
              <a:rPr lang="en-US" sz="2200" dirty="0" smtClean="0"/>
              <a:t>)</a:t>
            </a:r>
          </a:p>
          <a:p>
            <a:endParaRPr lang="en-US" sz="2200" dirty="0" smtClean="0"/>
          </a:p>
          <a:p>
            <a:r>
              <a:rPr lang="en-US" sz="2200" dirty="0" smtClean="0"/>
              <a:t>Any relationship that comes before following Jesus is a soul tie</a:t>
            </a:r>
          </a:p>
          <a:p>
            <a:pPr lvl="1"/>
            <a:r>
              <a:rPr lang="en-US" sz="2200" dirty="0" smtClean="0"/>
              <a:t>“Another </a:t>
            </a:r>
            <a:r>
              <a:rPr lang="en-US" sz="2200" dirty="0"/>
              <a:t>of the disciples said to </a:t>
            </a:r>
            <a:r>
              <a:rPr lang="en-US" sz="2200" dirty="0" smtClean="0"/>
              <a:t>him [Jesus], ‘Lord</a:t>
            </a:r>
            <a:r>
              <a:rPr lang="en-US" sz="2200" dirty="0"/>
              <a:t>, let me first go and bury my </a:t>
            </a:r>
            <a:r>
              <a:rPr lang="en-US" sz="2200" dirty="0" smtClean="0"/>
              <a:t>father.’ And </a:t>
            </a:r>
            <a:r>
              <a:rPr lang="en-US" sz="2200" dirty="0"/>
              <a:t>Jesus said to him, </a:t>
            </a:r>
            <a:r>
              <a:rPr lang="en-US" sz="2200" dirty="0" smtClean="0"/>
              <a:t>‘Follow </a:t>
            </a:r>
            <a:r>
              <a:rPr lang="en-US" sz="2200" dirty="0"/>
              <a:t>me, and leave the dead to bury their own dead</a:t>
            </a:r>
            <a:r>
              <a:rPr lang="en-US" sz="2200" dirty="0" smtClean="0"/>
              <a:t>.’” </a:t>
            </a:r>
            <a:r>
              <a:rPr lang="en-US" sz="2200" smtClean="0"/>
              <a:t>Matt 8:21-22</a:t>
            </a:r>
            <a:endParaRPr lang="en-US" sz="2200" dirty="0" smtClean="0"/>
          </a:p>
          <a:p>
            <a:endParaRPr lang="en-US" dirty="0"/>
          </a:p>
          <a:p>
            <a:endParaRPr lang="en-US" dirty="0"/>
          </a:p>
        </p:txBody>
      </p:sp>
    </p:spTree>
    <p:extLst>
      <p:ext uri="{BB962C8B-B14F-4D97-AF65-F5344CB8AC3E}">
        <p14:creationId xmlns:p14="http://schemas.microsoft.com/office/powerpoint/2010/main" val="1315514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a:t>
            </a:r>
            <a:r>
              <a:rPr lang="en-US" dirty="0"/>
              <a:t>s</a:t>
            </a:r>
            <a:r>
              <a:rPr lang="en-US" dirty="0" smtClean="0"/>
              <a:t>oul ties</a:t>
            </a:r>
            <a:endParaRPr lang="en-US" dirty="0"/>
          </a:p>
        </p:txBody>
      </p:sp>
      <p:sp>
        <p:nvSpPr>
          <p:cNvPr id="3" name="Content Placeholder 2"/>
          <p:cNvSpPr>
            <a:spLocks noGrp="1"/>
          </p:cNvSpPr>
          <p:nvPr>
            <p:ph idx="1"/>
          </p:nvPr>
        </p:nvSpPr>
        <p:spPr>
          <a:xfrm>
            <a:off x="626736" y="2526008"/>
            <a:ext cx="9817845" cy="4331991"/>
          </a:xfrm>
        </p:spPr>
        <p:txBody>
          <a:bodyPr>
            <a:normAutofit fontScale="85000" lnSpcReduction="20000"/>
          </a:bodyPr>
          <a:lstStyle/>
          <a:p>
            <a:r>
              <a:rPr lang="en-US" sz="2100" dirty="0" smtClean="0"/>
              <a:t>Break </a:t>
            </a:r>
            <a:r>
              <a:rPr lang="en-US" sz="2100" b="1" dirty="0" smtClean="0"/>
              <a:t>soul ties / unholy covenants </a:t>
            </a:r>
            <a:r>
              <a:rPr lang="en-US" sz="2100" dirty="0" smtClean="0"/>
              <a:t>with any past sexual partners</a:t>
            </a:r>
          </a:p>
          <a:p>
            <a:pPr lvl="1"/>
            <a:r>
              <a:rPr lang="en-US" sz="2100" dirty="0"/>
              <a:t>NEVER break a soul tie with your current spouse</a:t>
            </a:r>
          </a:p>
          <a:p>
            <a:pPr lvl="1"/>
            <a:r>
              <a:rPr lang="en-US" sz="2100" dirty="0" smtClean="0"/>
              <a:t>Repent </a:t>
            </a:r>
            <a:r>
              <a:rPr lang="en-US" sz="2100" dirty="0"/>
              <a:t>by name of each partner you can </a:t>
            </a:r>
            <a:r>
              <a:rPr lang="en-US" sz="2100" dirty="0" smtClean="0"/>
              <a:t>remember </a:t>
            </a:r>
          </a:p>
          <a:p>
            <a:pPr lvl="1"/>
            <a:r>
              <a:rPr lang="en-US" sz="2100" dirty="0" smtClean="0"/>
              <a:t>Cut </a:t>
            </a:r>
            <a:r>
              <a:rPr lang="en-US" sz="2100" dirty="0"/>
              <a:t>the soul tie: ask Jesus to sever any joining that happened between you and that </a:t>
            </a:r>
            <a:r>
              <a:rPr lang="en-US" sz="2100" dirty="0" smtClean="0"/>
              <a:t>person (even if it was abuse)</a:t>
            </a:r>
            <a:endParaRPr lang="en-US" sz="2100" dirty="0"/>
          </a:p>
          <a:p>
            <a:pPr lvl="1"/>
            <a:r>
              <a:rPr lang="en-US" sz="2100" dirty="0" smtClean="0"/>
              <a:t>This </a:t>
            </a:r>
            <a:r>
              <a:rPr lang="en-US" sz="2100" dirty="0"/>
              <a:t>should result in emotional freedom from that person. They may feel this spiritual break try to get back into your life</a:t>
            </a:r>
            <a:r>
              <a:rPr lang="en-US" sz="2100" dirty="0" smtClean="0"/>
              <a:t>.</a:t>
            </a:r>
            <a:endParaRPr lang="en-US" sz="2100" dirty="0"/>
          </a:p>
          <a:p>
            <a:pPr lvl="1"/>
            <a:endParaRPr lang="en-US" sz="2100" dirty="0" smtClean="0"/>
          </a:p>
          <a:p>
            <a:r>
              <a:rPr lang="en-US" sz="2100" dirty="0" smtClean="0"/>
              <a:t>Do </a:t>
            </a:r>
            <a:r>
              <a:rPr lang="en-US" sz="2100" dirty="0"/>
              <a:t>you feel an unusual attraction to a past boyfriend, </a:t>
            </a:r>
            <a:r>
              <a:rPr lang="en-US" sz="2100" dirty="0" smtClean="0"/>
              <a:t>girlfriend, </a:t>
            </a:r>
            <a:r>
              <a:rPr lang="en-US" sz="2100" dirty="0"/>
              <a:t>or </a:t>
            </a:r>
            <a:r>
              <a:rPr lang="en-US" sz="2100" dirty="0" smtClean="0"/>
              <a:t>lover?</a:t>
            </a:r>
          </a:p>
          <a:p>
            <a:r>
              <a:rPr lang="en-US" sz="2100" dirty="0"/>
              <a:t>Have you been divorced</a:t>
            </a:r>
            <a:r>
              <a:rPr lang="en-US" sz="2100" dirty="0" smtClean="0"/>
              <a:t>? or a deceased spouse?</a:t>
            </a:r>
          </a:p>
          <a:p>
            <a:r>
              <a:rPr lang="en-US" sz="2100" dirty="0" smtClean="0"/>
              <a:t>Do you have any items or pictures of past ungodly relationships? (somebody </a:t>
            </a:r>
            <a:r>
              <a:rPr lang="en-US" sz="2100" dirty="0"/>
              <a:t>you had an adultery with</a:t>
            </a:r>
            <a:r>
              <a:rPr lang="en-US" sz="2100" dirty="0" smtClean="0"/>
              <a:t>, fornication relationship, </a:t>
            </a:r>
            <a:r>
              <a:rPr lang="en-US" sz="2100" dirty="0"/>
              <a:t>etc.)</a:t>
            </a:r>
            <a:endParaRPr lang="en-US" sz="2100" dirty="0" smtClean="0"/>
          </a:p>
          <a:p>
            <a:r>
              <a:rPr lang="en-US" sz="2100" dirty="0"/>
              <a:t>Have you ever formed a blood covenant with another person? </a:t>
            </a:r>
            <a:r>
              <a:rPr lang="en-US" sz="2100" dirty="0" smtClean="0"/>
              <a:t>(blood </a:t>
            </a:r>
            <a:r>
              <a:rPr lang="en-US" sz="2100" dirty="0"/>
              <a:t>brothers, etc</a:t>
            </a:r>
            <a:r>
              <a:rPr lang="en-US" sz="2100" dirty="0" smtClean="0"/>
              <a:t>.)</a:t>
            </a:r>
          </a:p>
          <a:p>
            <a:endParaRPr lang="en-US" dirty="0"/>
          </a:p>
        </p:txBody>
      </p:sp>
    </p:spTree>
    <p:extLst>
      <p:ext uri="{BB962C8B-B14F-4D97-AF65-F5344CB8AC3E}">
        <p14:creationId xmlns:p14="http://schemas.microsoft.com/office/powerpoint/2010/main" val="2120170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00020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Fleshly sins</a:t>
            </a:r>
            <a:endParaRPr lang="en-US" dirty="0"/>
          </a:p>
        </p:txBody>
      </p:sp>
      <p:sp>
        <p:nvSpPr>
          <p:cNvPr id="3" name="Content Placeholder 2"/>
          <p:cNvSpPr>
            <a:spLocks noGrp="1"/>
          </p:cNvSpPr>
          <p:nvPr>
            <p:ph idx="1"/>
          </p:nvPr>
        </p:nvSpPr>
        <p:spPr>
          <a:xfrm>
            <a:off x="828381" y="2472870"/>
            <a:ext cx="10609367" cy="4385129"/>
          </a:xfrm>
        </p:spPr>
        <p:txBody>
          <a:bodyPr>
            <a:normAutofit/>
          </a:bodyPr>
          <a:lstStyle/>
          <a:p>
            <a:pPr lvl="1"/>
            <a:r>
              <a:rPr lang="en-US" sz="2200" dirty="0" smtClean="0"/>
              <a:t>Divisiveness, dissension, jealousy </a:t>
            </a:r>
          </a:p>
          <a:p>
            <a:pPr lvl="1"/>
            <a:r>
              <a:rPr lang="en-US" sz="2200" dirty="0" smtClean="0"/>
              <a:t>Altered mental capacity</a:t>
            </a:r>
          </a:p>
          <a:p>
            <a:pPr lvl="2"/>
            <a:r>
              <a:rPr lang="en-US" sz="2000" dirty="0" smtClean="0"/>
              <a:t>Drunkenness, illegal drugs, marijuana, magic mushrooms</a:t>
            </a:r>
          </a:p>
          <a:p>
            <a:pPr lvl="1"/>
            <a:r>
              <a:rPr lang="en-US" sz="2200" dirty="0" smtClean="0"/>
              <a:t>Addictive substance problems	</a:t>
            </a:r>
          </a:p>
          <a:p>
            <a:pPr lvl="2"/>
            <a:r>
              <a:rPr lang="en-US" sz="2000" dirty="0" smtClean="0"/>
              <a:t>smoking, legal drugs, gluttony, particular foods, pornography, gambling</a:t>
            </a:r>
          </a:p>
          <a:p>
            <a:pPr lvl="2"/>
            <a:r>
              <a:rPr lang="en-US" sz="2000" dirty="0" smtClean="0"/>
              <a:t> anything </a:t>
            </a:r>
            <a:r>
              <a:rPr lang="en-US" sz="2000" dirty="0"/>
              <a:t>that controls you, instead of you having control over </a:t>
            </a:r>
            <a:r>
              <a:rPr lang="en-US" sz="2000" dirty="0" smtClean="0"/>
              <a:t>it</a:t>
            </a:r>
          </a:p>
          <a:p>
            <a:pPr lvl="1"/>
            <a:r>
              <a:rPr lang="en-US" sz="2200" dirty="0" smtClean="0"/>
              <a:t>Chaotic lifestyle: lack of self control, partying, clubbing,...</a:t>
            </a:r>
          </a:p>
          <a:p>
            <a:pPr lvl="1"/>
            <a:r>
              <a:rPr lang="en-US" sz="2200" dirty="0" smtClean="0"/>
              <a:t>Outburst of anger or rage</a:t>
            </a:r>
          </a:p>
          <a:p>
            <a:pPr lvl="1"/>
            <a:r>
              <a:rPr lang="en-US" sz="2200" dirty="0" smtClean="0"/>
              <a:t>Greed – love of money, stealing</a:t>
            </a:r>
            <a:r>
              <a:rPr lang="en-US" sz="2200" dirty="0"/>
              <a:t>, tax evasion, coveting, </a:t>
            </a:r>
            <a:r>
              <a:rPr lang="en-US" sz="2200" dirty="0" smtClean="0"/>
              <a:t>heavy debt </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42335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Flesh sins</a:t>
            </a:r>
            <a:endParaRPr lang="en-US" dirty="0"/>
          </a:p>
        </p:txBody>
      </p:sp>
      <p:sp>
        <p:nvSpPr>
          <p:cNvPr id="3" name="Content Placeholder 2"/>
          <p:cNvSpPr>
            <a:spLocks noGrp="1"/>
          </p:cNvSpPr>
          <p:nvPr>
            <p:ph idx="1"/>
          </p:nvPr>
        </p:nvSpPr>
        <p:spPr/>
        <p:txBody>
          <a:bodyPr>
            <a:noAutofit/>
          </a:bodyPr>
          <a:lstStyle/>
          <a:p>
            <a:r>
              <a:rPr lang="en-US" sz="2200" dirty="0" smtClean="0"/>
              <a:t>“Now </a:t>
            </a:r>
            <a:r>
              <a:rPr lang="en-US" sz="2200" dirty="0"/>
              <a:t>the works of the</a:t>
            </a:r>
            <a:r>
              <a:rPr lang="en-US" sz="2200" b="1" dirty="0"/>
              <a:t> flesh </a:t>
            </a:r>
            <a:r>
              <a:rPr lang="en-US" sz="2200" dirty="0"/>
              <a:t>are evident: sexual immorality, impurity, sensuality, </a:t>
            </a:r>
            <a:r>
              <a:rPr lang="en-US" sz="2200" dirty="0" smtClean="0"/>
              <a:t>idolatry</a:t>
            </a:r>
            <a:r>
              <a:rPr lang="en-US" sz="2200" dirty="0"/>
              <a:t>, sorcery, enmity, strife, jealousy, fits of anger, rivalries, dissensions, divisions, </a:t>
            </a:r>
            <a:r>
              <a:rPr lang="en-US" sz="2200" dirty="0" smtClean="0"/>
              <a:t>envy,</a:t>
            </a:r>
            <a:r>
              <a:rPr lang="en-US" sz="2200" baseline="30000" dirty="0"/>
              <a:t> </a:t>
            </a:r>
            <a:r>
              <a:rPr lang="en-US" sz="2200" dirty="0" smtClean="0"/>
              <a:t>drunkenness</a:t>
            </a:r>
            <a:r>
              <a:rPr lang="en-US" sz="2200" dirty="0"/>
              <a:t>, orgies, and things like </a:t>
            </a:r>
            <a:r>
              <a:rPr lang="en-US" sz="2200" dirty="0" smtClean="0"/>
              <a:t>these… But </a:t>
            </a:r>
            <a:r>
              <a:rPr lang="en-US" sz="2200" dirty="0"/>
              <a:t>the fruit of the Spirit is love, joy, peace, patience, kindness, goodness, faithfulness, </a:t>
            </a:r>
            <a:r>
              <a:rPr lang="en-US" sz="2200" dirty="0" smtClean="0"/>
              <a:t>gentleness</a:t>
            </a:r>
            <a:r>
              <a:rPr lang="en-US" sz="2200" dirty="0"/>
              <a:t>, self-control; against such things there is no law</a:t>
            </a:r>
            <a:r>
              <a:rPr lang="en-US" sz="2200" dirty="0" smtClean="0"/>
              <a:t>.” Gal 5:19-23</a:t>
            </a:r>
          </a:p>
        </p:txBody>
      </p:sp>
    </p:spTree>
    <p:extLst>
      <p:ext uri="{BB962C8B-B14F-4D97-AF65-F5344CB8AC3E}">
        <p14:creationId xmlns:p14="http://schemas.microsoft.com/office/powerpoint/2010/main" val="3750306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Addiction</a:t>
            </a:r>
            <a:endParaRPr lang="en-US" dirty="0"/>
          </a:p>
        </p:txBody>
      </p:sp>
      <p:sp>
        <p:nvSpPr>
          <p:cNvPr id="3" name="Content Placeholder 2"/>
          <p:cNvSpPr>
            <a:spLocks noGrp="1"/>
          </p:cNvSpPr>
          <p:nvPr>
            <p:ph idx="1"/>
          </p:nvPr>
        </p:nvSpPr>
        <p:spPr/>
        <p:txBody>
          <a:bodyPr>
            <a:noAutofit/>
          </a:bodyPr>
          <a:lstStyle/>
          <a:p>
            <a:r>
              <a:rPr lang="en-US" sz="2200" dirty="0"/>
              <a:t>“No temptation has overtaken you that is not </a:t>
            </a:r>
            <a:r>
              <a:rPr lang="en-US" sz="2200" b="1" dirty="0"/>
              <a:t>common to man</a:t>
            </a:r>
            <a:r>
              <a:rPr lang="en-US" sz="2200" dirty="0"/>
              <a:t>. God is faithful, and he will not let you be tempted beyond your ability, but with the temptation he will also provide the </a:t>
            </a:r>
            <a:r>
              <a:rPr lang="en-US" sz="2200" b="1" dirty="0"/>
              <a:t>way of escape</a:t>
            </a:r>
            <a:r>
              <a:rPr lang="en-US" sz="2200" dirty="0"/>
              <a:t>, that you may be able to endure it.” </a:t>
            </a:r>
            <a:r>
              <a:rPr lang="en-US" sz="2200" dirty="0" smtClean="0"/>
              <a:t>I </a:t>
            </a:r>
            <a:r>
              <a:rPr lang="en-US" sz="2200" dirty="0" err="1" smtClean="0"/>
              <a:t>Cor</a:t>
            </a:r>
            <a:r>
              <a:rPr lang="en-US" sz="2200" dirty="0" smtClean="0"/>
              <a:t> 10:13-14</a:t>
            </a:r>
          </a:p>
          <a:p>
            <a:endParaRPr lang="en-US" sz="2200" dirty="0" smtClean="0"/>
          </a:p>
          <a:p>
            <a:r>
              <a:rPr lang="en-US" sz="2200" dirty="0" smtClean="0"/>
              <a:t>“For </a:t>
            </a:r>
            <a:r>
              <a:rPr lang="en-US" sz="2200" dirty="0"/>
              <a:t>all that is in the world—the desires of the flesh and the desires of the eyes and pride of </a:t>
            </a:r>
            <a:r>
              <a:rPr lang="en-US" sz="2200" dirty="0" smtClean="0"/>
              <a:t>life—</a:t>
            </a:r>
            <a:r>
              <a:rPr lang="en-US" sz="2200" b="1" dirty="0" smtClean="0"/>
              <a:t>is </a:t>
            </a:r>
            <a:r>
              <a:rPr lang="en-US" sz="2200" b="1" dirty="0"/>
              <a:t>not from the Father</a:t>
            </a:r>
            <a:r>
              <a:rPr lang="en-US" sz="2200" dirty="0"/>
              <a:t> but is from the world.” I John </a:t>
            </a:r>
            <a:r>
              <a:rPr lang="en-US" sz="2200" dirty="0" smtClean="0"/>
              <a:t>2:16</a:t>
            </a:r>
            <a:endParaRPr lang="en-US" sz="2200" dirty="0"/>
          </a:p>
        </p:txBody>
      </p:sp>
    </p:spTree>
    <p:extLst>
      <p:ext uri="{BB962C8B-B14F-4D97-AF65-F5344CB8AC3E}">
        <p14:creationId xmlns:p14="http://schemas.microsoft.com/office/powerpoint/2010/main" val="398052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Drunkenness</a:t>
            </a:r>
            <a:endParaRPr lang="en-US" dirty="0"/>
          </a:p>
        </p:txBody>
      </p:sp>
      <p:sp>
        <p:nvSpPr>
          <p:cNvPr id="3" name="Content Placeholder 2"/>
          <p:cNvSpPr>
            <a:spLocks noGrp="1"/>
          </p:cNvSpPr>
          <p:nvPr>
            <p:ph idx="1"/>
          </p:nvPr>
        </p:nvSpPr>
        <p:spPr>
          <a:xfrm>
            <a:off x="1154955" y="2603500"/>
            <a:ext cx="8761412" cy="3611320"/>
          </a:xfrm>
        </p:spPr>
        <p:txBody>
          <a:bodyPr>
            <a:normAutofit/>
          </a:bodyPr>
          <a:lstStyle/>
          <a:p>
            <a:r>
              <a:rPr lang="en-US" sz="2000" dirty="0"/>
              <a:t>“Wine is a mocker, </a:t>
            </a:r>
            <a:r>
              <a:rPr lang="en-US" sz="2000" b="1" dirty="0"/>
              <a:t>strong drink </a:t>
            </a:r>
            <a:r>
              <a:rPr lang="en-US" sz="2000" dirty="0"/>
              <a:t>a brawler, and whoever is led astray by it is not wise.” </a:t>
            </a:r>
            <a:r>
              <a:rPr lang="en-US" sz="2000" dirty="0" err="1"/>
              <a:t>Prov</a:t>
            </a:r>
            <a:r>
              <a:rPr lang="en-US" sz="2000" dirty="0"/>
              <a:t> 20:1</a:t>
            </a:r>
          </a:p>
          <a:p>
            <a:r>
              <a:rPr lang="en-US" sz="2200" dirty="0" smtClean="0"/>
              <a:t>“</a:t>
            </a:r>
            <a:r>
              <a:rPr lang="en-US" sz="2200" dirty="0"/>
              <a:t>This our son is stubborn and rebellious; he will not obey our voice; he is a </a:t>
            </a:r>
            <a:r>
              <a:rPr lang="en-US" sz="2200" b="1" dirty="0"/>
              <a:t>glutton and a drunkard</a:t>
            </a:r>
            <a:r>
              <a:rPr lang="en-US" sz="2200" dirty="0"/>
              <a:t>.” </a:t>
            </a:r>
            <a:r>
              <a:rPr lang="en-US" sz="2200" dirty="0" err="1"/>
              <a:t>Deut</a:t>
            </a:r>
            <a:r>
              <a:rPr lang="en-US" sz="2200" dirty="0"/>
              <a:t> 21:20</a:t>
            </a:r>
          </a:p>
          <a:p>
            <a:r>
              <a:rPr lang="en-US" sz="2200" dirty="0"/>
              <a:t>“Be not among </a:t>
            </a:r>
            <a:r>
              <a:rPr lang="en-US" sz="2200" b="1" dirty="0"/>
              <a:t>drunkards</a:t>
            </a:r>
            <a:r>
              <a:rPr lang="en-US" sz="2200" b="1" baseline="30000" dirty="0"/>
              <a:t> </a:t>
            </a:r>
            <a:r>
              <a:rPr lang="en-US" sz="2200" b="1" dirty="0"/>
              <a:t>or among gluttonous eaters</a:t>
            </a:r>
            <a:r>
              <a:rPr lang="en-US" sz="2200" dirty="0"/>
              <a:t> of meat, for the drunkard and the glutton will come to poverty, and slumber will clothe them with rags.” </a:t>
            </a:r>
            <a:r>
              <a:rPr lang="en-US" sz="2200" dirty="0" err="1"/>
              <a:t>Prov</a:t>
            </a:r>
            <a:r>
              <a:rPr lang="en-US" sz="2200" dirty="0"/>
              <a:t> </a:t>
            </a:r>
            <a:r>
              <a:rPr lang="en-US" sz="2200" dirty="0" smtClean="0"/>
              <a:t>23:20-21</a:t>
            </a:r>
            <a:endParaRPr lang="en-US" sz="2200" dirty="0"/>
          </a:p>
        </p:txBody>
      </p:sp>
    </p:spTree>
    <p:extLst>
      <p:ext uri="{BB962C8B-B14F-4D97-AF65-F5344CB8AC3E}">
        <p14:creationId xmlns:p14="http://schemas.microsoft.com/office/powerpoint/2010/main" val="2003780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Sobriety</a:t>
            </a:r>
            <a:endParaRPr lang="en-US" dirty="0"/>
          </a:p>
        </p:txBody>
      </p:sp>
      <p:sp>
        <p:nvSpPr>
          <p:cNvPr id="3" name="Content Placeholder 2"/>
          <p:cNvSpPr>
            <a:spLocks noGrp="1"/>
          </p:cNvSpPr>
          <p:nvPr>
            <p:ph idx="1"/>
          </p:nvPr>
        </p:nvSpPr>
        <p:spPr>
          <a:xfrm>
            <a:off x="959012" y="2472871"/>
            <a:ext cx="9670888" cy="4189186"/>
          </a:xfrm>
        </p:spPr>
        <p:txBody>
          <a:bodyPr>
            <a:normAutofit fontScale="92500"/>
          </a:bodyPr>
          <a:lstStyle/>
          <a:p>
            <a:r>
              <a:rPr lang="en-US" sz="2400" dirty="0" smtClean="0"/>
              <a:t>Be sober: includes alcohol and drugs…</a:t>
            </a:r>
          </a:p>
          <a:p>
            <a:r>
              <a:rPr lang="en-US" sz="2400" dirty="0" smtClean="0"/>
              <a:t>“’All </a:t>
            </a:r>
            <a:r>
              <a:rPr lang="en-US" sz="2400" dirty="0"/>
              <a:t>things are lawful for me</a:t>
            </a:r>
            <a:r>
              <a:rPr lang="en-US" sz="2400" dirty="0" smtClean="0"/>
              <a:t>,’ </a:t>
            </a:r>
            <a:r>
              <a:rPr lang="en-US" sz="2400" dirty="0"/>
              <a:t>but not all things are helpful. </a:t>
            </a:r>
            <a:r>
              <a:rPr lang="en-US" sz="2400" dirty="0" smtClean="0"/>
              <a:t>‘All </a:t>
            </a:r>
            <a:r>
              <a:rPr lang="en-US" sz="2400" dirty="0"/>
              <a:t>things are lawful for me</a:t>
            </a:r>
            <a:r>
              <a:rPr lang="en-US" sz="2400" dirty="0" smtClean="0"/>
              <a:t>,’ </a:t>
            </a:r>
            <a:r>
              <a:rPr lang="en-US" sz="2400" dirty="0"/>
              <a:t>but </a:t>
            </a:r>
            <a:r>
              <a:rPr lang="en-US" sz="2400" b="1" dirty="0"/>
              <a:t>I will not be </a:t>
            </a:r>
            <a:r>
              <a:rPr lang="en-US" sz="2400" b="1" dirty="0" smtClean="0"/>
              <a:t>dominated </a:t>
            </a:r>
            <a:r>
              <a:rPr lang="en-US" sz="2400" b="1" dirty="0"/>
              <a:t>[</a:t>
            </a:r>
            <a:r>
              <a:rPr lang="en-US" sz="2400" b="1" dirty="0" smtClean="0"/>
              <a:t>mastered/enslaved] </a:t>
            </a:r>
            <a:r>
              <a:rPr lang="en-US" sz="2400" b="1" dirty="0"/>
              <a:t>by anything</a:t>
            </a:r>
            <a:r>
              <a:rPr lang="en-US" sz="2400" dirty="0"/>
              <a:t>. </a:t>
            </a:r>
            <a:r>
              <a:rPr lang="en-US" sz="2400" baseline="30000" dirty="0" smtClean="0"/>
              <a:t>‘</a:t>
            </a:r>
            <a:r>
              <a:rPr lang="en-US" sz="2400" dirty="0" smtClean="0"/>
              <a:t>Food </a:t>
            </a:r>
            <a:r>
              <a:rPr lang="en-US" sz="2400" dirty="0"/>
              <a:t>is meant for the stomach and the stomach for </a:t>
            </a:r>
            <a:r>
              <a:rPr lang="en-US" sz="2400" dirty="0" smtClean="0"/>
              <a:t>food’—and </a:t>
            </a:r>
            <a:r>
              <a:rPr lang="en-US" sz="2400" dirty="0"/>
              <a:t>God will destroy both one and the other. The body is not meant for sexual immorality, but for the Lord, and the Lord for the body</a:t>
            </a:r>
            <a:r>
              <a:rPr lang="en-US" sz="2400" dirty="0" smtClean="0"/>
              <a:t>.” I </a:t>
            </a:r>
            <a:r>
              <a:rPr lang="en-US" sz="2400" dirty="0" err="1" smtClean="0"/>
              <a:t>Cor</a:t>
            </a:r>
            <a:r>
              <a:rPr lang="en-US" sz="2400" dirty="0" smtClean="0"/>
              <a:t> 6:12-13</a:t>
            </a:r>
          </a:p>
          <a:p>
            <a:r>
              <a:rPr lang="en-US" sz="2400" dirty="0" smtClean="0"/>
              <a:t>“</a:t>
            </a:r>
            <a:r>
              <a:rPr lang="en-US" sz="2400" dirty="0"/>
              <a:t>Be </a:t>
            </a:r>
            <a:r>
              <a:rPr lang="en-US" sz="2400" b="1" dirty="0"/>
              <a:t>sober-minded</a:t>
            </a:r>
            <a:r>
              <a:rPr lang="en-US" sz="2400" dirty="0"/>
              <a:t>; be watchful. Your adversary the devil prowls around like a roaring lion, seeking someone to devour.</a:t>
            </a:r>
            <a:r>
              <a:rPr lang="en-US" sz="2400" dirty="0" smtClean="0"/>
              <a:t>” I Peter 5:8</a:t>
            </a:r>
          </a:p>
          <a:p>
            <a:r>
              <a:rPr lang="en-US" sz="2400" dirty="0" smtClean="0"/>
              <a:t>“</a:t>
            </a:r>
            <a:r>
              <a:rPr lang="en-US" sz="2400" dirty="0"/>
              <a:t>And do not get drunk with wine, for that is debauchery, but be filled with the </a:t>
            </a:r>
            <a:r>
              <a:rPr lang="en-US" sz="2400" dirty="0" smtClean="0"/>
              <a:t>Spirit” </a:t>
            </a:r>
            <a:r>
              <a:rPr lang="en-US" sz="2400" dirty="0" err="1" smtClean="0"/>
              <a:t>Eph</a:t>
            </a:r>
            <a:r>
              <a:rPr lang="en-US" sz="2400" dirty="0" smtClean="0"/>
              <a:t> 5:18</a:t>
            </a:r>
          </a:p>
          <a:p>
            <a:endParaRPr lang="en-US" sz="2200" dirty="0"/>
          </a:p>
        </p:txBody>
      </p:sp>
    </p:spTree>
    <p:extLst>
      <p:ext uri="{BB962C8B-B14F-4D97-AF65-F5344CB8AC3E}">
        <p14:creationId xmlns:p14="http://schemas.microsoft.com/office/powerpoint/2010/main" val="3663912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Sexual sin</a:t>
            </a:r>
          </a:p>
          <a:p>
            <a:pPr lvl="1"/>
            <a:r>
              <a:rPr lang="en-US" dirty="0"/>
              <a:t>Repentance</a:t>
            </a:r>
          </a:p>
          <a:p>
            <a:pPr lvl="1"/>
            <a:r>
              <a:rPr lang="en-US" dirty="0" smtClean="0"/>
              <a:t>Breaking soul ties</a:t>
            </a:r>
          </a:p>
          <a:p>
            <a:r>
              <a:rPr lang="en-US" dirty="0" smtClean="0"/>
              <a:t>Fleshly sins</a:t>
            </a:r>
          </a:p>
          <a:p>
            <a:pPr lvl="1"/>
            <a:r>
              <a:rPr lang="en-US" dirty="0"/>
              <a:t>Addictions</a:t>
            </a:r>
          </a:p>
          <a:p>
            <a:pPr lvl="1"/>
            <a:r>
              <a:rPr lang="en-US" dirty="0"/>
              <a:t>Substance </a:t>
            </a:r>
            <a:r>
              <a:rPr lang="en-US" dirty="0" smtClean="0"/>
              <a:t>abuse</a:t>
            </a:r>
          </a:p>
          <a:p>
            <a:pPr lvl="1"/>
            <a:r>
              <a:rPr lang="en-US" dirty="0" smtClean="0"/>
              <a:t>Deliverance</a:t>
            </a:r>
          </a:p>
          <a:p>
            <a:r>
              <a:rPr lang="en-US" dirty="0" smtClean="0"/>
              <a:t>Extreme personality issues</a:t>
            </a:r>
          </a:p>
          <a:p>
            <a:pPr lvl="1"/>
            <a:endParaRPr lang="en-US" dirty="0" smtClean="0"/>
          </a:p>
          <a:p>
            <a:pPr lvl="1"/>
            <a:endParaRPr lang="en-US" dirty="0"/>
          </a:p>
        </p:txBody>
      </p:sp>
    </p:spTree>
    <p:extLst>
      <p:ext uri="{BB962C8B-B14F-4D97-AF65-F5344CB8AC3E}">
        <p14:creationId xmlns:p14="http://schemas.microsoft.com/office/powerpoint/2010/main" val="3258850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Repentance</a:t>
            </a:r>
            <a:endParaRPr lang="en-US" dirty="0"/>
          </a:p>
        </p:txBody>
      </p:sp>
      <p:sp>
        <p:nvSpPr>
          <p:cNvPr id="3" name="Content Placeholder 2"/>
          <p:cNvSpPr>
            <a:spLocks noGrp="1"/>
          </p:cNvSpPr>
          <p:nvPr>
            <p:ph idx="1"/>
          </p:nvPr>
        </p:nvSpPr>
        <p:spPr>
          <a:xfrm>
            <a:off x="324518" y="2262537"/>
            <a:ext cx="10741272" cy="4595463"/>
          </a:xfrm>
        </p:spPr>
        <p:txBody>
          <a:bodyPr>
            <a:normAutofit fontScale="55000" lnSpcReduction="20000"/>
          </a:bodyPr>
          <a:lstStyle/>
          <a:p>
            <a:pPr lvl="1"/>
            <a:r>
              <a:rPr lang="en-US" sz="3300" b="1" dirty="0" smtClean="0"/>
              <a:t>Repent</a:t>
            </a:r>
            <a:r>
              <a:rPr lang="en-US" sz="3300" dirty="0" smtClean="0"/>
              <a:t> of any addictions or flesh sins (whatever God brings to mind)</a:t>
            </a:r>
          </a:p>
          <a:p>
            <a:pPr lvl="2"/>
            <a:r>
              <a:rPr lang="en-US" sz="3300" dirty="0" smtClean="0"/>
              <a:t>Divisiveness</a:t>
            </a:r>
            <a:r>
              <a:rPr lang="en-US" sz="3300" dirty="0"/>
              <a:t>, dissension, jealousy </a:t>
            </a:r>
          </a:p>
          <a:p>
            <a:pPr lvl="2"/>
            <a:r>
              <a:rPr lang="en-US" sz="3300" dirty="0"/>
              <a:t>Altered mental capacity: drunkenness, illegal drugs, marijuana, magic mushrooms</a:t>
            </a:r>
          </a:p>
          <a:p>
            <a:pPr lvl="2"/>
            <a:r>
              <a:rPr lang="en-US" sz="3300" dirty="0"/>
              <a:t>Addictive substances: smoking, legal drugs, gluttony, particular foods, pornography, gambling</a:t>
            </a:r>
          </a:p>
          <a:p>
            <a:pPr lvl="2"/>
            <a:r>
              <a:rPr lang="en-US" sz="3300" dirty="0"/>
              <a:t>Chaotic lifestyle: lack of self control, partying, clubbing,...</a:t>
            </a:r>
          </a:p>
          <a:p>
            <a:pPr lvl="2"/>
            <a:r>
              <a:rPr lang="en-US" sz="3300" dirty="0"/>
              <a:t>Outburst of anger or </a:t>
            </a:r>
            <a:r>
              <a:rPr lang="en-US" sz="3300" dirty="0" smtClean="0"/>
              <a:t>rage</a:t>
            </a:r>
          </a:p>
          <a:p>
            <a:pPr lvl="2"/>
            <a:r>
              <a:rPr lang="en-US" sz="3300" dirty="0"/>
              <a:t>Greed – love of money, stealing, tax evasion, coveting, heavy debt </a:t>
            </a:r>
            <a:endParaRPr lang="en-US" sz="3300" dirty="0" smtClean="0"/>
          </a:p>
          <a:p>
            <a:pPr lvl="2"/>
            <a:endParaRPr lang="en-US" sz="3300" dirty="0" smtClean="0"/>
          </a:p>
          <a:p>
            <a:pPr lvl="1"/>
            <a:r>
              <a:rPr lang="en-US" sz="3300" dirty="0" smtClean="0"/>
              <a:t>Walking out of addiction may take support of the </a:t>
            </a:r>
            <a:r>
              <a:rPr lang="en-US" sz="3300" b="1" dirty="0" smtClean="0"/>
              <a:t>church community</a:t>
            </a:r>
            <a:r>
              <a:rPr lang="en-US" sz="3300" dirty="0" smtClean="0"/>
              <a:t>. A healing session or one time repentance may start the process but joining a community group or getting in a mentor/shepherding relationship may be needed</a:t>
            </a:r>
          </a:p>
          <a:p>
            <a:pPr lvl="1"/>
            <a:r>
              <a:rPr lang="en-US" sz="3300" dirty="0" smtClean="0"/>
              <a:t>Be sensitive to any </a:t>
            </a:r>
            <a:r>
              <a:rPr lang="en-US" sz="3300" b="1" dirty="0" smtClean="0"/>
              <a:t>roots</a:t>
            </a:r>
            <a:r>
              <a:rPr lang="en-US" sz="3300" dirty="0" smtClean="0"/>
              <a:t>: some people drink to cover up an abusive childhood, others smoke to calm anxiety, some people are promiscuous because they do not value themselves…</a:t>
            </a:r>
          </a:p>
        </p:txBody>
      </p:sp>
    </p:spTree>
    <p:extLst>
      <p:ext uri="{BB962C8B-B14F-4D97-AF65-F5344CB8AC3E}">
        <p14:creationId xmlns:p14="http://schemas.microsoft.com/office/powerpoint/2010/main" val="3854499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15371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 for deliverance</a:t>
            </a:r>
            <a:endParaRPr lang="en-US" dirty="0"/>
          </a:p>
        </p:txBody>
      </p:sp>
      <p:sp>
        <p:nvSpPr>
          <p:cNvPr id="3" name="Content Placeholder 2"/>
          <p:cNvSpPr>
            <a:spLocks noGrp="1"/>
          </p:cNvSpPr>
          <p:nvPr>
            <p:ph idx="1"/>
          </p:nvPr>
        </p:nvSpPr>
        <p:spPr>
          <a:xfrm>
            <a:off x="999971" y="2510510"/>
            <a:ext cx="9616367" cy="4014276"/>
          </a:xfrm>
        </p:spPr>
        <p:txBody>
          <a:bodyPr>
            <a:normAutofit/>
          </a:bodyPr>
          <a:lstStyle/>
          <a:p>
            <a:r>
              <a:rPr lang="en-US" dirty="0" smtClean="0"/>
              <a:t>We NEVER diagnose or label people or even suggest a label (ex. DID, borderline personality, bi-polar, schizophrenic, …)  Send someone to a licensed professional if needed…</a:t>
            </a:r>
          </a:p>
          <a:p>
            <a:r>
              <a:rPr lang="en-US" dirty="0" smtClean="0"/>
              <a:t>We NEVER agree with people’s self diagnosis</a:t>
            </a:r>
          </a:p>
          <a:p>
            <a:r>
              <a:rPr lang="en-US" dirty="0" smtClean="0"/>
              <a:t>We do not have to believe everything people tell us (don’t judge), just take the story/situation to Jesus </a:t>
            </a:r>
          </a:p>
          <a:p>
            <a:pPr lvl="1"/>
            <a:r>
              <a:rPr lang="en-US" dirty="0" smtClean="0"/>
              <a:t>People sometimes change their stories or have false memories. It is not our place to judge. It may be part of their healing process. Just take the situation to Jesus</a:t>
            </a:r>
          </a:p>
          <a:p>
            <a:pPr lvl="1"/>
            <a:r>
              <a:rPr lang="en-US" dirty="0" smtClean="0"/>
              <a:t>A person may have DID (multiple personalities) or it may just be demons. Take it to Jesus</a:t>
            </a:r>
          </a:p>
          <a:p>
            <a:pPr lvl="1"/>
            <a:r>
              <a:rPr lang="en-US" dirty="0" smtClean="0"/>
              <a:t>Not all demonized people were sexually abused (never assume abuse)</a:t>
            </a:r>
          </a:p>
          <a:p>
            <a:pPr lvl="1"/>
            <a:r>
              <a:rPr lang="en-US" dirty="0"/>
              <a:t>Never suggest to a person that they may have been </a:t>
            </a:r>
            <a:r>
              <a:rPr lang="en-US" dirty="0" smtClean="0"/>
              <a:t>abused or help them build false memories</a:t>
            </a:r>
            <a:endParaRPr lang="en-US" dirty="0"/>
          </a:p>
          <a:p>
            <a:pPr lvl="1"/>
            <a:endParaRPr lang="en-US" dirty="0" smtClean="0"/>
          </a:p>
          <a:p>
            <a:pPr marL="457200" lvl="1" indent="0">
              <a:buNone/>
            </a:pPr>
            <a:endParaRPr lang="en-US" dirty="0"/>
          </a:p>
        </p:txBody>
      </p:sp>
    </p:spTree>
    <p:extLst>
      <p:ext uri="{BB962C8B-B14F-4D97-AF65-F5344CB8AC3E}">
        <p14:creationId xmlns:p14="http://schemas.microsoft.com/office/powerpoint/2010/main" val="1653834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Extreme personality issues in deliverance </a:t>
            </a:r>
            <a:endParaRPr lang="en-US" dirty="0"/>
          </a:p>
        </p:txBody>
      </p:sp>
      <p:sp>
        <p:nvSpPr>
          <p:cNvPr id="3" name="Content Placeholder 2"/>
          <p:cNvSpPr>
            <a:spLocks noGrp="1"/>
          </p:cNvSpPr>
          <p:nvPr>
            <p:ph idx="1"/>
          </p:nvPr>
        </p:nvSpPr>
        <p:spPr>
          <a:xfrm>
            <a:off x="1154954" y="2603499"/>
            <a:ext cx="9693859" cy="3998779"/>
          </a:xfrm>
        </p:spPr>
        <p:txBody>
          <a:bodyPr>
            <a:normAutofit/>
          </a:bodyPr>
          <a:lstStyle/>
          <a:p>
            <a:r>
              <a:rPr lang="en-US" dirty="0" smtClean="0"/>
              <a:t>Many deliverance manuals get into extreme personality issues</a:t>
            </a:r>
          </a:p>
          <a:p>
            <a:pPr lvl="1"/>
            <a:r>
              <a:rPr lang="en-US" dirty="0" smtClean="0"/>
              <a:t>Manipulations, arrogance, condemning attitude, constant complaining,…</a:t>
            </a:r>
          </a:p>
          <a:p>
            <a:r>
              <a:rPr lang="en-US" dirty="0" smtClean="0"/>
              <a:t>Some give them Biblical names (ex. Jezebel, leviathan, Ahab,…)</a:t>
            </a:r>
          </a:p>
          <a:p>
            <a:r>
              <a:rPr lang="en-US" dirty="0" smtClean="0"/>
              <a:t>Sometimes it is demonic, sometimes it is learned behavior or extreme brokenness </a:t>
            </a:r>
          </a:p>
          <a:p>
            <a:r>
              <a:rPr lang="en-US" dirty="0" smtClean="0"/>
              <a:t>Even if a demon leaves, usually it takes time to walk out of all the bad patterns and the root issues that caused the patterns</a:t>
            </a:r>
          </a:p>
          <a:p>
            <a:r>
              <a:rPr lang="en-US" dirty="0" smtClean="0"/>
              <a:t>Clean </a:t>
            </a:r>
            <a:r>
              <a:rPr lang="en-US" dirty="0"/>
              <a:t>up the trash and the rats </a:t>
            </a:r>
            <a:r>
              <a:rPr lang="en-US" dirty="0" smtClean="0"/>
              <a:t>leave: do not expect too much from a one-time deliverance session. </a:t>
            </a:r>
            <a:r>
              <a:rPr lang="en-US" dirty="0"/>
              <a:t>O</a:t>
            </a:r>
            <a:r>
              <a:rPr lang="en-US" dirty="0" smtClean="0"/>
              <a:t>ngoing patterns can take time to walk out of…</a:t>
            </a:r>
          </a:p>
          <a:p>
            <a:r>
              <a:rPr lang="en-US" dirty="0" smtClean="0"/>
              <a:t>Encourage people to join a community group and get a mentor/shepherd to walk with them</a:t>
            </a:r>
          </a:p>
        </p:txBody>
      </p:sp>
    </p:spTree>
    <p:extLst>
      <p:ext uri="{BB962C8B-B14F-4D97-AF65-F5344CB8AC3E}">
        <p14:creationId xmlns:p14="http://schemas.microsoft.com/office/powerpoint/2010/main" val="971362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Extreme personality issues</a:t>
            </a:r>
            <a:endParaRPr lang="en-US" dirty="0"/>
          </a:p>
        </p:txBody>
      </p:sp>
      <p:sp>
        <p:nvSpPr>
          <p:cNvPr id="3" name="Content Placeholder 2"/>
          <p:cNvSpPr>
            <a:spLocks noGrp="1"/>
          </p:cNvSpPr>
          <p:nvPr>
            <p:ph idx="1"/>
          </p:nvPr>
        </p:nvSpPr>
        <p:spPr>
          <a:xfrm>
            <a:off x="828212" y="2402022"/>
            <a:ext cx="10857509" cy="4455978"/>
          </a:xfrm>
        </p:spPr>
        <p:txBody>
          <a:bodyPr>
            <a:normAutofit lnSpcReduction="10000"/>
          </a:bodyPr>
          <a:lstStyle/>
          <a:p>
            <a:r>
              <a:rPr lang="en-US" dirty="0"/>
              <a:t>We all have some bad tendencies, </a:t>
            </a:r>
            <a:r>
              <a:rPr lang="en-US" dirty="0" smtClean="0"/>
              <a:t>BUT for </a:t>
            </a:r>
            <a:r>
              <a:rPr lang="en-US" dirty="0"/>
              <a:t>some people these things are extreme and define their lives (ex. hoarders, victim mentality, controlling, arrogance</a:t>
            </a:r>
            <a:r>
              <a:rPr lang="en-US" dirty="0" smtClean="0"/>
              <a:t>,…)</a:t>
            </a:r>
          </a:p>
          <a:p>
            <a:r>
              <a:rPr lang="en-US" b="1" dirty="0" smtClean="0"/>
              <a:t>Lack </a:t>
            </a:r>
            <a:r>
              <a:rPr lang="en-US" b="1" dirty="0"/>
              <a:t>self </a:t>
            </a:r>
            <a:r>
              <a:rPr lang="en-US" b="1" dirty="0" smtClean="0"/>
              <a:t>control </a:t>
            </a:r>
            <a:r>
              <a:rPr lang="en-US" dirty="0" smtClean="0"/>
              <a:t>- lazy, slothful, lust, gluttony, addiction, procrastination, filth, hoarding, extreme obesity, drugs, alcohol… (there may be a root,  ex. abuse, belief of powerlessness, addiction,…)</a:t>
            </a:r>
          </a:p>
          <a:p>
            <a:r>
              <a:rPr lang="en-US" b="1" dirty="0"/>
              <a:t>Disobedient</a:t>
            </a:r>
            <a:r>
              <a:rPr lang="en-US" dirty="0"/>
              <a:t> -  God speaks clearly and you do not listen (ex. Jonah), do not get baptized or obey clear Scriptural guidelines, disobedient to authority: break healthy laws</a:t>
            </a:r>
            <a:r>
              <a:rPr lang="en-US" dirty="0" smtClean="0"/>
              <a:t>,… </a:t>
            </a:r>
            <a:endParaRPr lang="en-US" dirty="0"/>
          </a:p>
          <a:p>
            <a:r>
              <a:rPr lang="en-US" b="1" dirty="0" smtClean="0"/>
              <a:t>Performance</a:t>
            </a:r>
            <a:r>
              <a:rPr lang="en-US" dirty="0" smtClean="0"/>
              <a:t> – doing actions looking for approval or belonging, people pleasing, fear of man, your </a:t>
            </a:r>
            <a:r>
              <a:rPr lang="en-US" dirty="0"/>
              <a:t>value comes from what you do or what others think about </a:t>
            </a:r>
            <a:r>
              <a:rPr lang="en-US" dirty="0" smtClean="0"/>
              <a:t>you, having standards of church size or educational background, could be grades at school, career focused, evangelism or church works even </a:t>
            </a:r>
          </a:p>
          <a:p>
            <a:r>
              <a:rPr lang="en-US" b="1" dirty="0"/>
              <a:t>Religious </a:t>
            </a:r>
            <a:r>
              <a:rPr lang="en-US" dirty="0"/>
              <a:t>- pious and judgmental, constantly opinionated, weighing others, earn sanctification, rule keepers: they do not need a relationship with God just rules, grey areas treated as black and whites, ex. modesty rules, dating rules, makeup rules, hair rules, tattoos, piercings, defined gender roles, stereotypes/racism, eating, medication, vaccination,…</a:t>
            </a:r>
          </a:p>
          <a:p>
            <a:endParaRPr lang="en-US" dirty="0" smtClean="0"/>
          </a:p>
          <a:p>
            <a:endParaRPr lang="en-US" dirty="0" smtClean="0"/>
          </a:p>
          <a:p>
            <a:endParaRPr lang="en-US" dirty="0"/>
          </a:p>
        </p:txBody>
      </p:sp>
    </p:spTree>
    <p:extLst>
      <p:ext uri="{BB962C8B-B14F-4D97-AF65-F5344CB8AC3E}">
        <p14:creationId xmlns:p14="http://schemas.microsoft.com/office/powerpoint/2010/main" val="4166495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Orphan / Victim / Powerless</a:t>
            </a:r>
            <a:endParaRPr lang="en-US" dirty="0"/>
          </a:p>
        </p:txBody>
      </p:sp>
      <p:sp>
        <p:nvSpPr>
          <p:cNvPr id="3" name="Content Placeholder 2"/>
          <p:cNvSpPr>
            <a:spLocks noGrp="1"/>
          </p:cNvSpPr>
          <p:nvPr>
            <p:ph idx="1"/>
          </p:nvPr>
        </p:nvSpPr>
        <p:spPr>
          <a:xfrm>
            <a:off x="875982" y="2324528"/>
            <a:ext cx="10096818" cy="4533471"/>
          </a:xfrm>
        </p:spPr>
        <p:txBody>
          <a:bodyPr>
            <a:normAutofit fontScale="92500" lnSpcReduction="10000"/>
          </a:bodyPr>
          <a:lstStyle/>
          <a:p>
            <a:r>
              <a:rPr lang="en-US" b="1" dirty="0" smtClean="0"/>
              <a:t>Orphans</a:t>
            </a:r>
            <a:r>
              <a:rPr lang="en-US" dirty="0" smtClean="0"/>
              <a:t> </a:t>
            </a:r>
          </a:p>
          <a:p>
            <a:pPr lvl="1"/>
            <a:r>
              <a:rPr lang="en-US" dirty="0" smtClean="0"/>
              <a:t>act abandoned or unloved, even when surrounded by loving individuals</a:t>
            </a:r>
          </a:p>
          <a:p>
            <a:pPr lvl="1"/>
            <a:r>
              <a:rPr lang="en-US" dirty="0" smtClean="0"/>
              <a:t>no amount of love will fill them</a:t>
            </a:r>
          </a:p>
          <a:p>
            <a:r>
              <a:rPr lang="en-US" b="1" dirty="0" smtClean="0"/>
              <a:t>Victims </a:t>
            </a:r>
          </a:p>
          <a:p>
            <a:pPr lvl="1"/>
            <a:r>
              <a:rPr lang="en-US" dirty="0" smtClean="0"/>
              <a:t>regularly see themselves as the abused ones or a doormat </a:t>
            </a:r>
          </a:p>
          <a:p>
            <a:pPr lvl="1"/>
            <a:r>
              <a:rPr lang="en-US" dirty="0"/>
              <a:t>f</a:t>
            </a:r>
            <a:r>
              <a:rPr lang="en-US" dirty="0" smtClean="0"/>
              <a:t>eel like everyone hates them</a:t>
            </a:r>
          </a:p>
          <a:p>
            <a:pPr lvl="1"/>
            <a:r>
              <a:rPr lang="en-US" dirty="0" smtClean="0"/>
              <a:t>failed relationships are other’s fault</a:t>
            </a:r>
          </a:p>
          <a:p>
            <a:r>
              <a:rPr lang="en-US" b="1" dirty="0" smtClean="0"/>
              <a:t>Powerless</a:t>
            </a:r>
            <a:r>
              <a:rPr lang="en-US" dirty="0" smtClean="0"/>
              <a:t> </a:t>
            </a:r>
          </a:p>
          <a:p>
            <a:pPr lvl="1"/>
            <a:r>
              <a:rPr lang="en-US" dirty="0" smtClean="0"/>
              <a:t>whine, complain, feel depressed </a:t>
            </a:r>
          </a:p>
          <a:p>
            <a:pPr lvl="1"/>
            <a:r>
              <a:rPr lang="en-US" dirty="0" smtClean="0"/>
              <a:t>want others to battle for them and make them feel better </a:t>
            </a:r>
          </a:p>
          <a:p>
            <a:pPr lvl="1"/>
            <a:r>
              <a:rPr lang="en-US" dirty="0" smtClean="0"/>
              <a:t>do not believe they can win every battle  (ex. all men lust, all women are nags,…)</a:t>
            </a:r>
          </a:p>
          <a:p>
            <a:pPr lvl="1"/>
            <a:r>
              <a:rPr lang="en-US" dirty="0"/>
              <a:t>t</a:t>
            </a:r>
            <a:r>
              <a:rPr lang="en-US" dirty="0" smtClean="0"/>
              <a:t>hey have special sin that is harder than other peoples or they have an exemption like a physical/mental diagnosis that makes it impossible for them to fight a battle (ex. suicidal thoughts are normal with this condition…)</a:t>
            </a:r>
            <a:endParaRPr lang="en-US" dirty="0"/>
          </a:p>
        </p:txBody>
      </p:sp>
    </p:spTree>
    <p:extLst>
      <p:ext uri="{BB962C8B-B14F-4D97-AF65-F5344CB8AC3E}">
        <p14:creationId xmlns:p14="http://schemas.microsoft.com/office/powerpoint/2010/main" val="23971695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Extreme relational issues</a:t>
            </a:r>
            <a:endParaRPr lang="en-US" dirty="0"/>
          </a:p>
        </p:txBody>
      </p:sp>
      <p:sp>
        <p:nvSpPr>
          <p:cNvPr id="3" name="Content Placeholder 2"/>
          <p:cNvSpPr>
            <a:spLocks noGrp="1"/>
          </p:cNvSpPr>
          <p:nvPr>
            <p:ph idx="1"/>
          </p:nvPr>
        </p:nvSpPr>
        <p:spPr>
          <a:xfrm>
            <a:off x="1154955" y="2603500"/>
            <a:ext cx="8761412" cy="4091768"/>
          </a:xfrm>
        </p:spPr>
        <p:txBody>
          <a:bodyPr>
            <a:normAutofit fontScale="92500" lnSpcReduction="20000"/>
          </a:bodyPr>
          <a:lstStyle/>
          <a:p>
            <a:r>
              <a:rPr lang="en-US" sz="1900" b="1" dirty="0" smtClean="0"/>
              <a:t>False </a:t>
            </a:r>
            <a:r>
              <a:rPr lang="en-US" sz="1900" b="1" dirty="0"/>
              <a:t>savior </a:t>
            </a:r>
            <a:r>
              <a:rPr lang="en-US" sz="1900" dirty="0"/>
              <a:t>– knight in shining armor, try to fix or improve people, rescue others instead of letting Jesus, martyr, making others dependent on you, solving other’s problems instead of teaching/supporting them to do </a:t>
            </a:r>
            <a:r>
              <a:rPr lang="en-US" sz="1900" dirty="0" smtClean="0"/>
              <a:t>it</a:t>
            </a:r>
          </a:p>
          <a:p>
            <a:r>
              <a:rPr lang="en-US" sz="1900" b="1" dirty="0"/>
              <a:t>Control</a:t>
            </a:r>
            <a:r>
              <a:rPr lang="en-US" sz="1900" dirty="0"/>
              <a:t> </a:t>
            </a:r>
          </a:p>
          <a:p>
            <a:pPr lvl="1"/>
            <a:r>
              <a:rPr lang="en-US" sz="1900" dirty="0"/>
              <a:t>Leaders - do not let their people solve their own issues or minister to one another (it might be messy)</a:t>
            </a:r>
          </a:p>
          <a:p>
            <a:pPr lvl="1"/>
            <a:r>
              <a:rPr lang="en-US" sz="1900" dirty="0"/>
              <a:t>People – like to be controlled, run to the leader to solve all problems, require the leader to tell them what to do and define their roles</a:t>
            </a:r>
          </a:p>
          <a:p>
            <a:r>
              <a:rPr lang="en-US" sz="1900" b="1" dirty="0"/>
              <a:t>Manipulation – </a:t>
            </a:r>
            <a:r>
              <a:rPr lang="en-US" sz="1900" dirty="0"/>
              <a:t>may use your body, money, flattery, or influence to get what you want, psychologically breaking others down, emotionally manipulating people by crying or outbursts to get your way, promoting your feelings over anything else, dividing and conquering people to get your way, leading people on with promises or </a:t>
            </a:r>
            <a:r>
              <a:rPr lang="en-US" sz="1900" dirty="0" smtClean="0"/>
              <a:t>implications</a:t>
            </a:r>
          </a:p>
          <a:p>
            <a:r>
              <a:rPr lang="en-US" sz="2000" b="1" dirty="0"/>
              <a:t>Divisive</a:t>
            </a:r>
            <a:r>
              <a:rPr lang="en-US" sz="2000" dirty="0"/>
              <a:t> – bitter, unforgiving, quarrelsome, out to separate groups of people, want to keep a person to yourself…</a:t>
            </a:r>
          </a:p>
          <a:p>
            <a:endParaRPr lang="en-US" sz="1900" dirty="0"/>
          </a:p>
          <a:p>
            <a:endParaRPr lang="en-US" dirty="0"/>
          </a:p>
        </p:txBody>
      </p:sp>
    </p:spTree>
    <p:extLst>
      <p:ext uri="{BB962C8B-B14F-4D97-AF65-F5344CB8AC3E}">
        <p14:creationId xmlns:p14="http://schemas.microsoft.com/office/powerpoint/2010/main" val="760326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Extreme personality issues</a:t>
            </a:r>
            <a:endParaRPr lang="en-US" dirty="0"/>
          </a:p>
        </p:txBody>
      </p:sp>
      <p:sp>
        <p:nvSpPr>
          <p:cNvPr id="3" name="Content Placeholder 2"/>
          <p:cNvSpPr>
            <a:spLocks noGrp="1"/>
          </p:cNvSpPr>
          <p:nvPr>
            <p:ph idx="1"/>
          </p:nvPr>
        </p:nvSpPr>
        <p:spPr>
          <a:xfrm>
            <a:off x="1154955" y="2603500"/>
            <a:ext cx="8761412" cy="4122764"/>
          </a:xfrm>
        </p:spPr>
        <p:txBody>
          <a:bodyPr>
            <a:normAutofit lnSpcReduction="10000"/>
          </a:bodyPr>
          <a:lstStyle/>
          <a:p>
            <a:r>
              <a:rPr lang="en-US" b="1" dirty="0" smtClean="0"/>
              <a:t>Arrogant</a:t>
            </a:r>
            <a:r>
              <a:rPr lang="en-US" dirty="0" smtClean="0"/>
              <a:t> – prideful, haughty, only </a:t>
            </a:r>
            <a:r>
              <a:rPr lang="en-US" dirty="0"/>
              <a:t>focus on their needs, wants, and desires </a:t>
            </a:r>
            <a:r>
              <a:rPr lang="en-US" dirty="0" smtClean="0"/>
              <a:t>even </a:t>
            </a:r>
            <a:r>
              <a:rPr lang="en-US" dirty="0"/>
              <a:t>at a cost of </a:t>
            </a:r>
            <a:r>
              <a:rPr lang="en-US" dirty="0" smtClean="0"/>
              <a:t>others, full </a:t>
            </a:r>
            <a:r>
              <a:rPr lang="en-US" dirty="0"/>
              <a:t>of </a:t>
            </a:r>
            <a:r>
              <a:rPr lang="en-US" dirty="0" smtClean="0"/>
              <a:t>themselves, </a:t>
            </a:r>
            <a:r>
              <a:rPr lang="en-US" dirty="0" err="1" smtClean="0"/>
              <a:t>unsubmitting</a:t>
            </a:r>
            <a:r>
              <a:rPr lang="en-US" dirty="0" smtClean="0"/>
              <a:t> and no </a:t>
            </a:r>
            <a:r>
              <a:rPr lang="en-US" dirty="0"/>
              <a:t>mutual </a:t>
            </a:r>
            <a:r>
              <a:rPr lang="en-US" dirty="0" smtClean="0"/>
              <a:t>submission, they think they </a:t>
            </a:r>
            <a:r>
              <a:rPr lang="en-US" dirty="0"/>
              <a:t>have the best </a:t>
            </a:r>
            <a:r>
              <a:rPr lang="en-US" dirty="0" smtClean="0"/>
              <a:t>ideas, may </a:t>
            </a:r>
            <a:r>
              <a:rPr lang="en-US" dirty="0"/>
              <a:t>not let others talk or demean their </a:t>
            </a:r>
            <a:r>
              <a:rPr lang="en-US" dirty="0" smtClean="0"/>
              <a:t>ideas, regularly </a:t>
            </a:r>
            <a:r>
              <a:rPr lang="en-US" dirty="0"/>
              <a:t>show off their </a:t>
            </a:r>
            <a:r>
              <a:rPr lang="en-US" dirty="0" smtClean="0"/>
              <a:t>accomplishments</a:t>
            </a:r>
            <a:endParaRPr lang="en-US" dirty="0"/>
          </a:p>
          <a:p>
            <a:r>
              <a:rPr lang="en-US" b="1" dirty="0" smtClean="0"/>
              <a:t>Condemning / Critical – </a:t>
            </a:r>
            <a:r>
              <a:rPr lang="en-US" dirty="0" smtClean="0"/>
              <a:t>belittle those around you, want people punished, tear people down, think less of people who fail, have a set of standards, expect things of people that God has not called them to and then condemn them when they fail</a:t>
            </a:r>
            <a:endParaRPr lang="en-US" b="1" dirty="0" smtClean="0"/>
          </a:p>
          <a:p>
            <a:r>
              <a:rPr lang="en-US" b="1" dirty="0" smtClean="0"/>
              <a:t>Intimidating </a:t>
            </a:r>
            <a:r>
              <a:rPr lang="en-US" b="1" dirty="0"/>
              <a:t>/ </a:t>
            </a:r>
            <a:r>
              <a:rPr lang="en-US" b="1" dirty="0" smtClean="0"/>
              <a:t>Abusive </a:t>
            </a:r>
            <a:r>
              <a:rPr lang="en-US" dirty="0" smtClean="0"/>
              <a:t>- scaring </a:t>
            </a:r>
            <a:r>
              <a:rPr lang="en-US" dirty="0"/>
              <a:t>people into doing what you want them to </a:t>
            </a:r>
            <a:r>
              <a:rPr lang="en-US" dirty="0" smtClean="0"/>
              <a:t>do, crying </a:t>
            </a:r>
            <a:r>
              <a:rPr lang="en-US" dirty="0"/>
              <a:t>or outbursts of anger to get your </a:t>
            </a:r>
            <a:r>
              <a:rPr lang="en-US" dirty="0" smtClean="0"/>
              <a:t>way, threatening, any </a:t>
            </a:r>
            <a:r>
              <a:rPr lang="en-US" dirty="0"/>
              <a:t>type of emotional, physical, verbal, or sexual </a:t>
            </a:r>
            <a:r>
              <a:rPr lang="en-US" dirty="0" smtClean="0"/>
              <a:t>abuse</a:t>
            </a:r>
          </a:p>
          <a:p>
            <a:r>
              <a:rPr lang="en-US" b="1" dirty="0" smtClean="0"/>
              <a:t>Fearful – </a:t>
            </a:r>
            <a:r>
              <a:rPr lang="en-US" dirty="0" smtClean="0"/>
              <a:t>paranoid, insecure, conspiracy theories, world is ending, finances are failing, won’t travel,…</a:t>
            </a:r>
          </a:p>
          <a:p>
            <a:r>
              <a:rPr lang="en-US" b="1" dirty="0" smtClean="0"/>
              <a:t>Rejection, unbelief, complaining,…</a:t>
            </a:r>
            <a:endParaRPr lang="en-US" dirty="0" smtClean="0"/>
          </a:p>
          <a:p>
            <a:pPr marL="457200" lvl="1" indent="0">
              <a:buNone/>
            </a:pPr>
            <a:endParaRPr lang="en-US" dirty="0"/>
          </a:p>
          <a:p>
            <a:endParaRPr lang="en-US" dirty="0"/>
          </a:p>
        </p:txBody>
      </p:sp>
    </p:spTree>
    <p:extLst>
      <p:ext uri="{BB962C8B-B14F-4D97-AF65-F5344CB8AC3E}">
        <p14:creationId xmlns:p14="http://schemas.microsoft.com/office/powerpoint/2010/main" val="12837265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a:t>
            </a:r>
            <a:endParaRPr lang="en-US" dirty="0"/>
          </a:p>
        </p:txBody>
      </p:sp>
      <p:sp>
        <p:nvSpPr>
          <p:cNvPr id="3" name="Content Placeholder 2"/>
          <p:cNvSpPr>
            <a:spLocks noGrp="1"/>
          </p:cNvSpPr>
          <p:nvPr>
            <p:ph idx="1"/>
          </p:nvPr>
        </p:nvSpPr>
        <p:spPr>
          <a:xfrm>
            <a:off x="1154955" y="2603499"/>
            <a:ext cx="8761412" cy="4138263"/>
          </a:xfrm>
        </p:spPr>
        <p:txBody>
          <a:bodyPr>
            <a:normAutofit/>
          </a:bodyPr>
          <a:lstStyle/>
          <a:p>
            <a:r>
              <a:rPr lang="en-US" dirty="0" smtClean="0"/>
              <a:t>An extreme personality issue can leave a person open to demonic oppression</a:t>
            </a:r>
          </a:p>
          <a:p>
            <a:pPr lvl="1"/>
            <a:r>
              <a:rPr lang="en-US" dirty="0" smtClean="0"/>
              <a:t>Not all personality issues are demonic (some are just very broken people)</a:t>
            </a:r>
          </a:p>
          <a:p>
            <a:r>
              <a:rPr lang="en-US" dirty="0" smtClean="0"/>
              <a:t>A stronghold may be small or it may be a fortified castle</a:t>
            </a:r>
          </a:p>
          <a:p>
            <a:r>
              <a:rPr lang="en-US" dirty="0" smtClean="0"/>
              <a:t>Regularly clean up any small issues in your life </a:t>
            </a:r>
          </a:p>
          <a:p>
            <a:r>
              <a:rPr lang="en-US" dirty="0" smtClean="0"/>
              <a:t>Do not live in shame/guilt… you are clothed in Christ’s righteousness</a:t>
            </a:r>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840430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lstStyle/>
          <a:p>
            <a:r>
              <a:rPr lang="en-US" dirty="0" smtClean="0"/>
              <a:t>We know many of you have already dealt with this material</a:t>
            </a:r>
          </a:p>
          <a:p>
            <a:r>
              <a:rPr lang="en-US" dirty="0" smtClean="0"/>
              <a:t>But we want you to be able to easily walk someone else through it</a:t>
            </a:r>
          </a:p>
          <a:p>
            <a:endParaRPr lang="en-US" dirty="0"/>
          </a:p>
          <a:p>
            <a:r>
              <a:rPr lang="en-US" dirty="0" smtClean="0"/>
              <a:t>Tools:  </a:t>
            </a:r>
          </a:p>
          <a:p>
            <a:pPr lvl="1"/>
            <a:r>
              <a:rPr lang="en-US" dirty="0"/>
              <a:t>Forgiveness</a:t>
            </a:r>
          </a:p>
          <a:p>
            <a:pPr lvl="1"/>
            <a:r>
              <a:rPr lang="en-US" dirty="0" smtClean="0"/>
              <a:t>Repentance</a:t>
            </a:r>
          </a:p>
          <a:p>
            <a:pPr lvl="1"/>
            <a:r>
              <a:rPr lang="en-US" dirty="0" smtClean="0"/>
              <a:t>Curse breaking</a:t>
            </a:r>
          </a:p>
          <a:p>
            <a:pPr lvl="1"/>
            <a:r>
              <a:rPr lang="en-US" b="1" dirty="0" smtClean="0"/>
              <a:t>Soul tie / unholy covenant breaking  </a:t>
            </a:r>
          </a:p>
          <a:p>
            <a:endParaRPr lang="en-US" dirty="0"/>
          </a:p>
          <a:p>
            <a:endParaRPr lang="en-US" dirty="0"/>
          </a:p>
        </p:txBody>
      </p:sp>
    </p:spTree>
    <p:extLst>
      <p:ext uri="{BB962C8B-B14F-4D97-AF65-F5344CB8AC3E}">
        <p14:creationId xmlns:p14="http://schemas.microsoft.com/office/powerpoint/2010/main" val="1461642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Holy bodies</a:t>
            </a:r>
            <a:endParaRPr lang="en-US" dirty="0"/>
          </a:p>
        </p:txBody>
      </p:sp>
      <p:sp>
        <p:nvSpPr>
          <p:cNvPr id="3" name="Content Placeholder 2"/>
          <p:cNvSpPr>
            <a:spLocks noGrp="1"/>
          </p:cNvSpPr>
          <p:nvPr>
            <p:ph idx="1"/>
          </p:nvPr>
        </p:nvSpPr>
        <p:spPr>
          <a:xfrm>
            <a:off x="1154955" y="2603500"/>
            <a:ext cx="8761412" cy="4254500"/>
          </a:xfrm>
        </p:spPr>
        <p:txBody>
          <a:bodyPr>
            <a:noAutofit/>
          </a:bodyPr>
          <a:lstStyle/>
          <a:p>
            <a:r>
              <a:rPr lang="en-US" sz="2200" dirty="0" smtClean="0"/>
              <a:t>“I </a:t>
            </a:r>
            <a:r>
              <a:rPr lang="en-US" sz="2200" dirty="0"/>
              <a:t>appeal to you therefore, brothers</a:t>
            </a:r>
            <a:r>
              <a:rPr lang="en-US" sz="2200" dirty="0" smtClean="0"/>
              <a:t>, </a:t>
            </a:r>
            <a:r>
              <a:rPr lang="en-US" sz="2200" dirty="0"/>
              <a:t>by the mercies of God, to present</a:t>
            </a:r>
            <a:r>
              <a:rPr lang="en-US" sz="2200" b="1" dirty="0"/>
              <a:t> your bodies as a living sacrifice</a:t>
            </a:r>
            <a:r>
              <a:rPr lang="en-US" sz="2200" dirty="0"/>
              <a:t>, holy and acceptable to God, which is your spiritual worship</a:t>
            </a:r>
            <a:r>
              <a:rPr lang="en-US" sz="2200" dirty="0" smtClean="0"/>
              <a:t>.” Romans 12:1</a:t>
            </a:r>
          </a:p>
          <a:p>
            <a:r>
              <a:rPr lang="en-US" sz="2200" dirty="0" smtClean="0"/>
              <a:t> “</a:t>
            </a:r>
            <a:r>
              <a:rPr lang="en-US" sz="2200" dirty="0"/>
              <a:t>But put on the Lord Jesus Christ, and </a:t>
            </a:r>
            <a:r>
              <a:rPr lang="en-US" sz="2200" b="1" dirty="0"/>
              <a:t>make no provision </a:t>
            </a:r>
            <a:r>
              <a:rPr lang="en-US" sz="2200" dirty="0"/>
              <a:t>for the flesh, to gratify its desires.</a:t>
            </a:r>
            <a:r>
              <a:rPr lang="en-US" sz="2200" dirty="0" smtClean="0"/>
              <a:t>” Rom 13:14  </a:t>
            </a:r>
          </a:p>
        </p:txBody>
      </p:sp>
    </p:spTree>
    <p:extLst>
      <p:ext uri="{BB962C8B-B14F-4D97-AF65-F5344CB8AC3E}">
        <p14:creationId xmlns:p14="http://schemas.microsoft.com/office/powerpoint/2010/main" val="3094975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 of Christ</a:t>
            </a:r>
            <a:endParaRPr lang="en-US" dirty="0"/>
          </a:p>
        </p:txBody>
      </p:sp>
      <p:sp>
        <p:nvSpPr>
          <p:cNvPr id="3" name="Content Placeholder 2"/>
          <p:cNvSpPr>
            <a:spLocks noGrp="1"/>
          </p:cNvSpPr>
          <p:nvPr>
            <p:ph idx="1"/>
          </p:nvPr>
        </p:nvSpPr>
        <p:spPr>
          <a:xfrm>
            <a:off x="893698" y="2396210"/>
            <a:ext cx="9022668" cy="3416300"/>
          </a:xfrm>
        </p:spPr>
        <p:txBody>
          <a:bodyPr>
            <a:noAutofit/>
          </a:bodyPr>
          <a:lstStyle/>
          <a:p>
            <a:r>
              <a:rPr lang="en-US" sz="2000" dirty="0" smtClean="0"/>
              <a:t>Sex is a type of covenant…</a:t>
            </a:r>
          </a:p>
          <a:p>
            <a:r>
              <a:rPr lang="en-US" sz="2000" dirty="0" smtClean="0"/>
              <a:t>“</a:t>
            </a:r>
            <a:r>
              <a:rPr lang="en-US" sz="2000" dirty="0"/>
              <a:t>The body is not meant for </a:t>
            </a:r>
            <a:r>
              <a:rPr lang="en-US" sz="2000" b="1" dirty="0"/>
              <a:t>sexual immorality</a:t>
            </a:r>
            <a:r>
              <a:rPr lang="en-US" sz="2000" dirty="0"/>
              <a:t>, but for the Lord, and the Lord for the body</a:t>
            </a:r>
            <a:r>
              <a:rPr lang="en-US" sz="2000" dirty="0" smtClean="0"/>
              <a:t>... Do </a:t>
            </a:r>
            <a:r>
              <a:rPr lang="en-US" sz="2000" dirty="0"/>
              <a:t>you not know that your bodies are members of Christ? </a:t>
            </a:r>
            <a:r>
              <a:rPr lang="en-US" sz="2000" dirty="0" smtClean="0"/>
              <a:t>… Or </a:t>
            </a:r>
            <a:r>
              <a:rPr lang="en-US" sz="2000" dirty="0"/>
              <a:t>do you not know that he who is </a:t>
            </a:r>
            <a:r>
              <a:rPr lang="en-US" sz="2000" dirty="0" smtClean="0"/>
              <a:t>joined </a:t>
            </a:r>
            <a:r>
              <a:rPr lang="en-US" sz="2000" dirty="0"/>
              <a:t>to a prostitute becomes one body with her</a:t>
            </a:r>
            <a:r>
              <a:rPr lang="en-US" sz="2000" dirty="0" smtClean="0"/>
              <a:t>?… </a:t>
            </a:r>
            <a:r>
              <a:rPr lang="en-US" sz="2000" b="1" dirty="0" smtClean="0"/>
              <a:t>Flee from sexual immorality</a:t>
            </a:r>
            <a:r>
              <a:rPr lang="en-US" sz="2000" dirty="0" smtClean="0"/>
              <a:t>. </a:t>
            </a:r>
            <a:r>
              <a:rPr lang="en-US" sz="2000" dirty="0"/>
              <a:t>Every other </a:t>
            </a:r>
            <a:r>
              <a:rPr lang="en-US" sz="2000" dirty="0" smtClean="0"/>
              <a:t>sin </a:t>
            </a:r>
            <a:r>
              <a:rPr lang="en-US" sz="2000" dirty="0"/>
              <a:t>a person commits is outside </a:t>
            </a:r>
            <a:r>
              <a:rPr lang="en-US" sz="2000" dirty="0" smtClean="0"/>
              <a:t>the </a:t>
            </a:r>
            <a:r>
              <a:rPr lang="en-US" sz="2000" dirty="0"/>
              <a:t>body, but the sexually immoral person sins against his own body. </a:t>
            </a:r>
            <a:r>
              <a:rPr lang="en-US" sz="2000" dirty="0" smtClean="0"/>
              <a:t>Or </a:t>
            </a:r>
            <a:r>
              <a:rPr lang="en-US" sz="2000" dirty="0"/>
              <a:t>do you not know that your body is a temple of the Holy Spirit within you, whom you have from God? You are not your own</a:t>
            </a:r>
            <a:r>
              <a:rPr lang="en-US" sz="2000" dirty="0" smtClean="0"/>
              <a:t>,</a:t>
            </a:r>
            <a:r>
              <a:rPr lang="en-US" sz="2000" baseline="30000" dirty="0"/>
              <a:t> </a:t>
            </a:r>
            <a:r>
              <a:rPr lang="en-US" sz="2000" dirty="0"/>
              <a:t>for you were bought with a price. So glorify God in your body.” </a:t>
            </a:r>
            <a:r>
              <a:rPr lang="en-US" sz="2000" dirty="0" smtClean="0"/>
              <a:t>I </a:t>
            </a:r>
            <a:r>
              <a:rPr lang="en-US" sz="2000" dirty="0" err="1" smtClean="0"/>
              <a:t>Cor</a:t>
            </a:r>
            <a:r>
              <a:rPr lang="en-US" sz="2000" dirty="0" smtClean="0"/>
              <a:t> 6:13-20</a:t>
            </a:r>
          </a:p>
          <a:p>
            <a:r>
              <a:rPr lang="en-US" sz="2000" dirty="0" smtClean="0"/>
              <a:t>Marriage is a healthy covenant, whereas prostitution and fornication are unholy</a:t>
            </a:r>
            <a:endParaRPr lang="en-US" sz="2000" dirty="0"/>
          </a:p>
        </p:txBody>
      </p:sp>
    </p:spTree>
    <p:extLst>
      <p:ext uri="{BB962C8B-B14F-4D97-AF65-F5344CB8AC3E}">
        <p14:creationId xmlns:p14="http://schemas.microsoft.com/office/powerpoint/2010/main" val="3939954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Marriage</a:t>
            </a:r>
            <a:endParaRPr lang="en-US" dirty="0"/>
          </a:p>
        </p:txBody>
      </p:sp>
      <p:sp>
        <p:nvSpPr>
          <p:cNvPr id="3" name="Content Placeholder 2"/>
          <p:cNvSpPr>
            <a:spLocks noGrp="1"/>
          </p:cNvSpPr>
          <p:nvPr>
            <p:ph idx="1"/>
          </p:nvPr>
        </p:nvSpPr>
        <p:spPr>
          <a:xfrm>
            <a:off x="1154954" y="2603499"/>
            <a:ext cx="9409631" cy="3993243"/>
          </a:xfrm>
        </p:spPr>
        <p:txBody>
          <a:bodyPr>
            <a:noAutofit/>
          </a:bodyPr>
          <a:lstStyle/>
          <a:p>
            <a:r>
              <a:rPr lang="en-US" sz="2200" dirty="0" smtClean="0"/>
              <a:t>“Let </a:t>
            </a:r>
            <a:r>
              <a:rPr lang="en-US" sz="2200" b="1" dirty="0"/>
              <a:t>marriage</a:t>
            </a:r>
            <a:r>
              <a:rPr lang="en-US" sz="2200" dirty="0"/>
              <a:t> be held in </a:t>
            </a:r>
            <a:r>
              <a:rPr lang="en-US" sz="2200" b="1" dirty="0"/>
              <a:t>honor</a:t>
            </a:r>
            <a:r>
              <a:rPr lang="en-US" sz="2200" dirty="0"/>
              <a:t> among all, and let the marriage bed be undefiled, for God will judge the sexually immoral and adulterous</a:t>
            </a:r>
            <a:r>
              <a:rPr lang="en-US" sz="2200" dirty="0" smtClean="0"/>
              <a:t>.” </a:t>
            </a:r>
            <a:r>
              <a:rPr lang="en-US" sz="2200" dirty="0" err="1" smtClean="0"/>
              <a:t>Heb</a:t>
            </a:r>
            <a:r>
              <a:rPr lang="en-US" sz="2200" dirty="0" smtClean="0"/>
              <a:t> 13:4</a:t>
            </a:r>
          </a:p>
          <a:p>
            <a:r>
              <a:rPr lang="en-US" sz="2200" dirty="0"/>
              <a:t>“Let your fountain be blessed, and rejoice in the wife of your youth, a lovely deer, a graceful doe. Let her breasts fill you at all times with delight; be intoxicated always in her love. Why should you be intoxicated, my son, with a forbidden woman and embrace the bosom of an adulteress?” </a:t>
            </a:r>
            <a:r>
              <a:rPr lang="en-US" sz="2200" dirty="0" err="1"/>
              <a:t>Prov</a:t>
            </a:r>
            <a:r>
              <a:rPr lang="en-US" sz="2200" dirty="0"/>
              <a:t> </a:t>
            </a:r>
            <a:r>
              <a:rPr lang="en-US" sz="2200" dirty="0" smtClean="0"/>
              <a:t>5:18-20</a:t>
            </a:r>
          </a:p>
          <a:p>
            <a:r>
              <a:rPr lang="en-US" sz="2200" dirty="0" smtClean="0"/>
              <a:t>“And </a:t>
            </a:r>
            <a:r>
              <a:rPr lang="en-US" sz="2200" dirty="0"/>
              <a:t>I say to you: whoever divorces his wife, except for sexual immorality, and marries another, commits adultery</a:t>
            </a:r>
            <a:r>
              <a:rPr lang="en-US" sz="2200" dirty="0" smtClean="0"/>
              <a:t>.” Matt 19:9</a:t>
            </a:r>
          </a:p>
          <a:p>
            <a:endParaRPr lang="en-US" sz="2200" dirty="0"/>
          </a:p>
        </p:txBody>
      </p:sp>
    </p:spTree>
    <p:extLst>
      <p:ext uri="{BB962C8B-B14F-4D97-AF65-F5344CB8AC3E}">
        <p14:creationId xmlns:p14="http://schemas.microsoft.com/office/powerpoint/2010/main" val="2763952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exual immorality</a:t>
            </a:r>
            <a:endParaRPr lang="en-US" dirty="0"/>
          </a:p>
        </p:txBody>
      </p:sp>
      <p:sp>
        <p:nvSpPr>
          <p:cNvPr id="3" name="Content Placeholder 2"/>
          <p:cNvSpPr>
            <a:spLocks noGrp="1"/>
          </p:cNvSpPr>
          <p:nvPr>
            <p:ph idx="1"/>
          </p:nvPr>
        </p:nvSpPr>
        <p:spPr>
          <a:xfrm>
            <a:off x="1154953" y="2505528"/>
            <a:ext cx="9376974" cy="3416300"/>
          </a:xfrm>
        </p:spPr>
        <p:txBody>
          <a:bodyPr>
            <a:noAutofit/>
          </a:bodyPr>
          <a:lstStyle/>
          <a:p>
            <a:r>
              <a:rPr lang="en-US" sz="2200" dirty="0" smtClean="0"/>
              <a:t>Jerusalem </a:t>
            </a:r>
            <a:r>
              <a:rPr lang="en-US" sz="2200" dirty="0"/>
              <a:t>Counsel: “but should write to them to abstain from the things polluted by </a:t>
            </a:r>
            <a:r>
              <a:rPr lang="en-US" sz="2200" b="1" dirty="0"/>
              <a:t>idols</a:t>
            </a:r>
            <a:r>
              <a:rPr lang="en-US" sz="2200" dirty="0"/>
              <a:t>, and from </a:t>
            </a:r>
            <a:r>
              <a:rPr lang="en-US" sz="2200" b="1" dirty="0"/>
              <a:t>sexual immorality</a:t>
            </a:r>
            <a:r>
              <a:rPr lang="en-US" sz="2200" dirty="0"/>
              <a:t>, and from what has been strangled, and from blood.” Acts </a:t>
            </a:r>
            <a:r>
              <a:rPr lang="en-US" sz="2200" dirty="0" smtClean="0"/>
              <a:t>15:20</a:t>
            </a:r>
          </a:p>
          <a:p>
            <a:endParaRPr lang="en-US" sz="2200" dirty="0" smtClean="0"/>
          </a:p>
          <a:p>
            <a:r>
              <a:rPr lang="en-US" sz="2200" baseline="30000" dirty="0"/>
              <a:t>”</a:t>
            </a:r>
            <a:r>
              <a:rPr lang="en-US" sz="2200" dirty="0"/>
              <a:t>Now the works of the flesh are evident: </a:t>
            </a:r>
            <a:r>
              <a:rPr lang="en-US" sz="2200" b="1" dirty="0"/>
              <a:t>sexual immorality</a:t>
            </a:r>
            <a:r>
              <a:rPr lang="en-US" sz="2200" dirty="0"/>
              <a:t>, </a:t>
            </a:r>
            <a:r>
              <a:rPr lang="en-US" sz="2200" b="1" dirty="0"/>
              <a:t>impurity, sensuality</a:t>
            </a:r>
            <a:r>
              <a:rPr lang="en-US" sz="2200" dirty="0"/>
              <a:t>, idolatry, sorcery</a:t>
            </a:r>
            <a:r>
              <a:rPr lang="en-US" sz="2200" dirty="0" smtClean="0"/>
              <a:t>,... </a:t>
            </a:r>
            <a:r>
              <a:rPr lang="en-US" sz="2200" dirty="0"/>
              <a:t>I warn you, as I warned you before, that those who do such things will not inherit the kingdom of God.” Gal 5:19-21</a:t>
            </a:r>
          </a:p>
          <a:p>
            <a:endParaRPr lang="en-US" sz="2000" dirty="0" smtClean="0"/>
          </a:p>
          <a:p>
            <a:endParaRPr lang="en-US" sz="2000" b="1" dirty="0" smtClean="0"/>
          </a:p>
        </p:txBody>
      </p:sp>
    </p:spTree>
    <p:extLst>
      <p:ext uri="{BB962C8B-B14F-4D97-AF65-F5344CB8AC3E}">
        <p14:creationId xmlns:p14="http://schemas.microsoft.com/office/powerpoint/2010/main" val="4098345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immorality</a:t>
            </a:r>
            <a:endParaRPr lang="en-US" dirty="0"/>
          </a:p>
        </p:txBody>
      </p:sp>
      <p:sp>
        <p:nvSpPr>
          <p:cNvPr id="3" name="Content Placeholder 2"/>
          <p:cNvSpPr>
            <a:spLocks noGrp="1"/>
          </p:cNvSpPr>
          <p:nvPr>
            <p:ph idx="1"/>
          </p:nvPr>
        </p:nvSpPr>
        <p:spPr/>
        <p:txBody>
          <a:bodyPr>
            <a:normAutofit/>
          </a:bodyPr>
          <a:lstStyle/>
          <a:p>
            <a:r>
              <a:rPr lang="en-US" sz="2200" dirty="0" smtClean="0"/>
              <a:t>There are many types of sexual sin</a:t>
            </a:r>
          </a:p>
          <a:p>
            <a:r>
              <a:rPr lang="en-US" sz="2200" dirty="0" smtClean="0"/>
              <a:t>“Or </a:t>
            </a:r>
            <a:r>
              <a:rPr lang="en-US" sz="2200" dirty="0"/>
              <a:t>do you not know that the </a:t>
            </a:r>
            <a:r>
              <a:rPr lang="en-US" sz="2200" dirty="0" smtClean="0"/>
              <a:t>unrighteous </a:t>
            </a:r>
            <a:r>
              <a:rPr lang="en-US" sz="2200" dirty="0"/>
              <a:t>will not inherit the kingdom of God? Do not be deceived: neither the </a:t>
            </a:r>
            <a:r>
              <a:rPr lang="en-US" sz="2200" b="1" dirty="0"/>
              <a:t>sexually immoral</a:t>
            </a:r>
            <a:r>
              <a:rPr lang="en-US" sz="2200" dirty="0"/>
              <a:t>, nor idolaters, nor </a:t>
            </a:r>
            <a:r>
              <a:rPr lang="en-US" sz="2200" b="1" dirty="0"/>
              <a:t>adulterers</a:t>
            </a:r>
            <a:r>
              <a:rPr lang="en-US" sz="2200" dirty="0"/>
              <a:t>, nor men who practice </a:t>
            </a:r>
            <a:r>
              <a:rPr lang="en-US" sz="2200" b="1" dirty="0"/>
              <a:t>homosexuality</a:t>
            </a:r>
            <a:r>
              <a:rPr lang="en-US" sz="2200" dirty="0" smtClean="0"/>
              <a:t>,</a:t>
            </a:r>
            <a:r>
              <a:rPr lang="en-US" sz="2200" baseline="30000" dirty="0"/>
              <a:t> </a:t>
            </a:r>
            <a:r>
              <a:rPr lang="en-US" sz="2200" dirty="0"/>
              <a:t>nor thieves, nor the greedy, nor drunkards, nor revilers, nor swindlers will inherit the kingdom of God. </a:t>
            </a:r>
            <a:r>
              <a:rPr lang="en-US" sz="2200" dirty="0" smtClean="0"/>
              <a:t>And </a:t>
            </a:r>
            <a:r>
              <a:rPr lang="en-US" sz="2200" dirty="0"/>
              <a:t>such were some of you. But you were washed, you were sanctified, you were justified in the name of the Lord Jesus Christ and by the Spirit of our God</a:t>
            </a:r>
            <a:r>
              <a:rPr lang="en-US" sz="2200" dirty="0" smtClean="0"/>
              <a:t>.” I </a:t>
            </a:r>
            <a:r>
              <a:rPr lang="en-US" sz="2200" dirty="0" err="1" smtClean="0"/>
              <a:t>Cor</a:t>
            </a:r>
            <a:r>
              <a:rPr lang="en-US" sz="2200" dirty="0" smtClean="0"/>
              <a:t> 6:9-11</a:t>
            </a:r>
            <a:endParaRPr lang="en-US" sz="2200" dirty="0"/>
          </a:p>
        </p:txBody>
      </p:sp>
    </p:spTree>
    <p:extLst>
      <p:ext uri="{BB962C8B-B14F-4D97-AF65-F5344CB8AC3E}">
        <p14:creationId xmlns:p14="http://schemas.microsoft.com/office/powerpoint/2010/main" val="1858215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Lust: heart issue</a:t>
            </a:r>
            <a:endParaRPr lang="en-US" dirty="0"/>
          </a:p>
        </p:txBody>
      </p:sp>
      <p:sp>
        <p:nvSpPr>
          <p:cNvPr id="3" name="Content Placeholder 2"/>
          <p:cNvSpPr>
            <a:spLocks noGrp="1"/>
          </p:cNvSpPr>
          <p:nvPr>
            <p:ph idx="1"/>
          </p:nvPr>
        </p:nvSpPr>
        <p:spPr>
          <a:xfrm>
            <a:off x="1154953" y="2423884"/>
            <a:ext cx="9327988" cy="4548416"/>
          </a:xfrm>
        </p:spPr>
        <p:txBody>
          <a:bodyPr>
            <a:normAutofit/>
          </a:bodyPr>
          <a:lstStyle/>
          <a:p>
            <a:r>
              <a:rPr lang="en-US" sz="2200" baseline="30000" dirty="0"/>
              <a:t> </a:t>
            </a:r>
            <a:r>
              <a:rPr lang="en-US" sz="2200" dirty="0"/>
              <a:t>“You have heard that it was said, ‘You shall not commit adultery.’ </a:t>
            </a:r>
            <a:r>
              <a:rPr lang="en-US" sz="2200" dirty="0" smtClean="0"/>
              <a:t>But </a:t>
            </a:r>
            <a:r>
              <a:rPr lang="en-US" sz="2200" dirty="0"/>
              <a:t>I say to you that everyone who looks at a woman with </a:t>
            </a:r>
            <a:r>
              <a:rPr lang="en-US" sz="2200" b="1" dirty="0"/>
              <a:t>lustful intent </a:t>
            </a:r>
            <a:r>
              <a:rPr lang="en-US" sz="2200" dirty="0"/>
              <a:t>has already committed adultery with her in his</a:t>
            </a:r>
            <a:r>
              <a:rPr lang="en-US" sz="2200" b="1" dirty="0"/>
              <a:t> heart</a:t>
            </a:r>
            <a:r>
              <a:rPr lang="en-US" sz="2200" dirty="0" smtClean="0"/>
              <a:t>.” Matt 5:27-28</a:t>
            </a:r>
          </a:p>
          <a:p>
            <a:r>
              <a:rPr lang="en-US" sz="2400" dirty="0" smtClean="0"/>
              <a:t>“And </a:t>
            </a:r>
            <a:r>
              <a:rPr lang="en-US" sz="2400" dirty="0"/>
              <a:t>he said, “What comes out of a person is what defiles him. </a:t>
            </a:r>
            <a:r>
              <a:rPr lang="en-US" sz="2400" dirty="0" smtClean="0"/>
              <a:t>For </a:t>
            </a:r>
            <a:r>
              <a:rPr lang="en-US" sz="2400" dirty="0"/>
              <a:t>from within, </a:t>
            </a:r>
            <a:r>
              <a:rPr lang="en-US" sz="2400" b="1" dirty="0"/>
              <a:t>out of the heart </a:t>
            </a:r>
            <a:r>
              <a:rPr lang="en-US" sz="2400" dirty="0"/>
              <a:t>of man, come evil thoughts, sexual immorality, theft, murder, adultery, </a:t>
            </a:r>
            <a:r>
              <a:rPr lang="en-US" sz="2400" dirty="0" smtClean="0"/>
              <a:t>coveting</a:t>
            </a:r>
            <a:r>
              <a:rPr lang="en-US" sz="2400" dirty="0"/>
              <a:t>, wickedness, deceit, sensuality, envy, slander, pride, foolishness. </a:t>
            </a:r>
            <a:r>
              <a:rPr lang="en-US" sz="2400" dirty="0" smtClean="0"/>
              <a:t>All </a:t>
            </a:r>
            <a:r>
              <a:rPr lang="en-US" sz="2400" dirty="0"/>
              <a:t>these evil things </a:t>
            </a:r>
            <a:r>
              <a:rPr lang="en-US" sz="2400" b="1" dirty="0"/>
              <a:t>come from within</a:t>
            </a:r>
            <a:r>
              <a:rPr lang="en-US" sz="2400" dirty="0"/>
              <a:t>, and they defile a person</a:t>
            </a:r>
            <a:r>
              <a:rPr lang="en-US" sz="2400" dirty="0" smtClean="0"/>
              <a:t>.” Mark 7:20-23</a:t>
            </a:r>
            <a:endParaRPr lang="en-US" sz="2200" dirty="0"/>
          </a:p>
        </p:txBody>
      </p:sp>
    </p:spTree>
    <p:extLst>
      <p:ext uri="{BB962C8B-B14F-4D97-AF65-F5344CB8AC3E}">
        <p14:creationId xmlns:p14="http://schemas.microsoft.com/office/powerpoint/2010/main" val="6078710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1750</TotalTime>
  <Words>2497</Words>
  <Application>Microsoft Office PowerPoint</Application>
  <PresentationFormat>Widescreen</PresentationFormat>
  <Paragraphs>165</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Century Gothic</vt:lpstr>
      <vt:lpstr>Wingdings 3</vt:lpstr>
      <vt:lpstr>Ion Boardroom</vt:lpstr>
      <vt:lpstr>FREEDOM TRAINING</vt:lpstr>
      <vt:lpstr>Overview</vt:lpstr>
      <vt:lpstr>Goal</vt:lpstr>
      <vt:lpstr>Holy bodies</vt:lpstr>
      <vt:lpstr>Members of Christ</vt:lpstr>
      <vt:lpstr>Marriage</vt:lpstr>
      <vt:lpstr>Sexual immorality</vt:lpstr>
      <vt:lpstr>Sexual immorality</vt:lpstr>
      <vt:lpstr>Lust: heart issue</vt:lpstr>
      <vt:lpstr>Sexual sins</vt:lpstr>
      <vt:lpstr>Sexual abuse</vt:lpstr>
      <vt:lpstr>Soul Ties</vt:lpstr>
      <vt:lpstr>Breaking soul ties</vt:lpstr>
      <vt:lpstr>PowerPoint Presentation</vt:lpstr>
      <vt:lpstr>Fleshly sins</vt:lpstr>
      <vt:lpstr>Flesh sins</vt:lpstr>
      <vt:lpstr>Addiction</vt:lpstr>
      <vt:lpstr>Drunkenness</vt:lpstr>
      <vt:lpstr>Sobriety</vt:lpstr>
      <vt:lpstr>Repentance</vt:lpstr>
      <vt:lpstr>PowerPoint Presentation</vt:lpstr>
      <vt:lpstr>Protocol for deliverance</vt:lpstr>
      <vt:lpstr>Extreme personality issues in deliverance </vt:lpstr>
      <vt:lpstr>Extreme personality issues</vt:lpstr>
      <vt:lpstr>Orphan / Victim / Powerless</vt:lpstr>
      <vt:lpstr>Extreme relational issues</vt:lpstr>
      <vt:lpstr>Extreme personality issues</vt:lpstr>
      <vt:lpstr>Freedom…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Training</dc:title>
  <dc:creator>Tracy Holsclaw</dc:creator>
  <cp:lastModifiedBy>Tracy Holsclaw</cp:lastModifiedBy>
  <cp:revision>249</cp:revision>
  <dcterms:created xsi:type="dcterms:W3CDTF">2018-05-18T17:56:49Z</dcterms:created>
  <dcterms:modified xsi:type="dcterms:W3CDTF">2018-10-22T01:44:38Z</dcterms:modified>
</cp:coreProperties>
</file>