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7" r:id="rId3"/>
    <p:sldId id="321" r:id="rId4"/>
    <p:sldId id="322" r:id="rId5"/>
    <p:sldId id="323" r:id="rId6"/>
    <p:sldId id="324" r:id="rId7"/>
    <p:sldId id="325" r:id="rId8"/>
    <p:sldId id="326" r:id="rId9"/>
    <p:sldId id="327" r:id="rId10"/>
    <p:sldId id="328" r:id="rId11"/>
    <p:sldId id="312" r:id="rId12"/>
    <p:sldId id="257" r:id="rId13"/>
    <p:sldId id="269" r:id="rId14"/>
    <p:sldId id="308" r:id="rId15"/>
    <p:sldId id="264" r:id="rId16"/>
    <p:sldId id="270" r:id="rId17"/>
    <p:sldId id="280" r:id="rId18"/>
    <p:sldId id="279" r:id="rId19"/>
    <p:sldId id="260" r:id="rId20"/>
    <p:sldId id="309" r:id="rId21"/>
    <p:sldId id="315" r:id="rId22"/>
    <p:sldId id="316" r:id="rId23"/>
    <p:sldId id="317" r:id="rId24"/>
    <p:sldId id="318" r:id="rId25"/>
    <p:sldId id="319" r:id="rId26"/>
    <p:sldId id="314" r:id="rId27"/>
    <p:sldId id="320" r:id="rId28"/>
    <p:sldId id="302" r:id="rId29"/>
    <p:sldId id="30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2" autoAdjust="0"/>
    <p:restoredTop sz="94660"/>
  </p:normalViewPr>
  <p:slideViewPr>
    <p:cSldViewPr snapToGrid="0">
      <p:cViewPr varScale="1">
        <p:scale>
          <a:sx n="62" d="100"/>
          <a:sy n="62" d="100"/>
        </p:scale>
        <p:origin x="1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8/28/2018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8/28/2018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8/28/2018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8/28/2018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8/28/2018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8/28/2018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8/28/2018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8/28/2018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8/28/2018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8/28/2018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8/28/2018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8/28/2018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Worth &amp; Identity</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repentance: murder</a:t>
            </a:r>
            <a:endParaRPr lang="en-US" dirty="0"/>
          </a:p>
        </p:txBody>
      </p:sp>
      <p:sp>
        <p:nvSpPr>
          <p:cNvPr id="3" name="Content Placeholder 2"/>
          <p:cNvSpPr>
            <a:spLocks noGrp="1"/>
          </p:cNvSpPr>
          <p:nvPr>
            <p:ph idx="1"/>
          </p:nvPr>
        </p:nvSpPr>
        <p:spPr>
          <a:xfrm>
            <a:off x="1154953" y="2154264"/>
            <a:ext cx="9230016" cy="4703735"/>
          </a:xfrm>
        </p:spPr>
        <p:txBody>
          <a:bodyPr>
            <a:normAutofit fontScale="85000" lnSpcReduction="20000"/>
          </a:bodyPr>
          <a:lstStyle/>
          <a:p>
            <a:pPr marL="457200" lvl="1" indent="0">
              <a:buNone/>
            </a:pPr>
            <a:endParaRPr lang="en-US" sz="2200" dirty="0" smtClean="0"/>
          </a:p>
          <a:p>
            <a:r>
              <a:rPr lang="en-US" sz="2200" dirty="0" smtClean="0"/>
              <a:t>Black and white: Murder, genocide, infanticide, abortion, euthanasia, suicide</a:t>
            </a:r>
          </a:p>
          <a:p>
            <a:r>
              <a:rPr lang="en-US" sz="2200" dirty="0" smtClean="0"/>
              <a:t>Gray areas (talk it out with God)</a:t>
            </a:r>
          </a:p>
          <a:p>
            <a:pPr lvl="1"/>
            <a:r>
              <a:rPr lang="en-US" sz="2200" dirty="0" smtClean="0"/>
              <a:t>Removing life support or feeding tubes</a:t>
            </a:r>
          </a:p>
          <a:p>
            <a:pPr lvl="1"/>
            <a:r>
              <a:rPr lang="en-US" sz="2200" dirty="0"/>
              <a:t>P</a:t>
            </a:r>
            <a:r>
              <a:rPr lang="en-US" sz="2200" dirty="0" smtClean="0"/>
              <a:t>opulation control (world claims: people are the problem with the earth, it would be better off without us)</a:t>
            </a:r>
          </a:p>
          <a:p>
            <a:pPr lvl="1"/>
            <a:r>
              <a:rPr lang="en-US" sz="2200" dirty="0" smtClean="0"/>
              <a:t>Certain forms of birth control (cause silent abortion</a:t>
            </a:r>
            <a:r>
              <a:rPr lang="en-US" sz="2200" dirty="0" smtClean="0"/>
              <a:t>)</a:t>
            </a:r>
          </a:p>
          <a:p>
            <a:pPr lvl="1"/>
            <a:endParaRPr lang="en-US" sz="2200" dirty="0" smtClean="0"/>
          </a:p>
          <a:p>
            <a:pPr marL="0" indent="0">
              <a:buNone/>
            </a:pPr>
            <a:r>
              <a:rPr lang="en-US" sz="2200" dirty="0"/>
              <a:t>Repent – change your mind and actions to be in line with God’s</a:t>
            </a:r>
          </a:p>
          <a:p>
            <a:pPr lvl="1"/>
            <a:r>
              <a:rPr lang="en-US" sz="2200" dirty="0"/>
              <a:t>“God we agree with you that life is valuable. We ask for forgiveness for all the times we have devalued others. We specifically repent of any murder or thoughts of hate towards those made in your image. I repent of ever agreeing with the enemy of worthlessness and purposelessness.”</a:t>
            </a:r>
          </a:p>
          <a:p>
            <a:pPr lvl="1"/>
            <a:endParaRPr lang="en-US" dirty="0" smtClean="0"/>
          </a:p>
          <a:p>
            <a:pPr marL="457200" lvl="1" indent="0">
              <a:buNone/>
            </a:pPr>
            <a:endParaRPr lang="en-US" dirty="0" smtClean="0"/>
          </a:p>
          <a:p>
            <a:pPr lvl="1"/>
            <a:endParaRPr lang="en-US" dirty="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marL="0"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2693677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2790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Identity</a:t>
            </a:r>
            <a:endParaRPr lang="en-US" dirty="0"/>
          </a:p>
        </p:txBody>
      </p:sp>
      <p:sp>
        <p:nvSpPr>
          <p:cNvPr id="3" name="Content Placeholder 2"/>
          <p:cNvSpPr>
            <a:spLocks noGrp="1"/>
          </p:cNvSpPr>
          <p:nvPr>
            <p:ph idx="1"/>
          </p:nvPr>
        </p:nvSpPr>
        <p:spPr>
          <a:xfrm>
            <a:off x="1154953" y="2461611"/>
            <a:ext cx="9313348" cy="4128376"/>
          </a:xfrm>
        </p:spPr>
        <p:txBody>
          <a:bodyPr>
            <a:normAutofit fontScale="92500" lnSpcReduction="10000"/>
          </a:bodyPr>
          <a:lstStyle/>
          <a:p>
            <a:r>
              <a:rPr lang="en-US" sz="2000" dirty="0" smtClean="0"/>
              <a:t>Our </a:t>
            </a:r>
            <a:r>
              <a:rPr lang="en-US" sz="2000" b="1" dirty="0" smtClean="0"/>
              <a:t>spiritual identity </a:t>
            </a:r>
            <a:r>
              <a:rPr lang="en-US" sz="2000" dirty="0" smtClean="0"/>
              <a:t>is defined from relationship with God	</a:t>
            </a:r>
          </a:p>
          <a:p>
            <a:pPr lvl="1"/>
            <a:r>
              <a:rPr lang="en-US" dirty="0" smtClean="0"/>
              <a:t>Father and child, Christ and co-heir</a:t>
            </a:r>
          </a:p>
          <a:p>
            <a:pPr lvl="1"/>
            <a:r>
              <a:rPr lang="en-US" dirty="0" smtClean="0"/>
              <a:t>Creator and created ones</a:t>
            </a:r>
          </a:p>
          <a:p>
            <a:pPr lvl="1"/>
            <a:r>
              <a:rPr lang="en-US" dirty="0" smtClean="0"/>
              <a:t>Friends</a:t>
            </a:r>
          </a:p>
          <a:p>
            <a:pPr lvl="1"/>
            <a:r>
              <a:rPr lang="en-US" dirty="0" smtClean="0"/>
              <a:t>King and royal priesthood</a:t>
            </a:r>
          </a:p>
          <a:p>
            <a:pPr lvl="1"/>
            <a:r>
              <a:rPr lang="en-US" dirty="0" smtClean="0"/>
              <a:t>Bridegroom and bride </a:t>
            </a:r>
          </a:p>
          <a:p>
            <a:pPr lvl="1"/>
            <a:r>
              <a:rPr lang="en-US" dirty="0" smtClean="0"/>
              <a:t>Lover and beloved</a:t>
            </a:r>
          </a:p>
          <a:p>
            <a:pPr lvl="1"/>
            <a:r>
              <a:rPr lang="en-US" dirty="0"/>
              <a:t>Master and </a:t>
            </a:r>
            <a:r>
              <a:rPr lang="en-US" dirty="0" smtClean="0"/>
              <a:t>servant</a:t>
            </a:r>
          </a:p>
          <a:p>
            <a:pPr lvl="1"/>
            <a:r>
              <a:rPr lang="en-US" dirty="0" smtClean="0"/>
              <a:t>Commander and army</a:t>
            </a:r>
          </a:p>
          <a:p>
            <a:pPr lvl="1"/>
            <a:r>
              <a:rPr lang="en-US" dirty="0" smtClean="0"/>
              <a:t>The righteousness of Christ</a:t>
            </a:r>
          </a:p>
          <a:p>
            <a:pPr lvl="1"/>
            <a:r>
              <a:rPr lang="en-US" dirty="0" smtClean="0"/>
              <a:t>Created in God’s image</a:t>
            </a:r>
          </a:p>
          <a:p>
            <a:pPr lvl="1"/>
            <a:r>
              <a:rPr lang="en-US" dirty="0" smtClean="0"/>
              <a:t>Temple of the Holy Spirit</a:t>
            </a:r>
          </a:p>
          <a:p>
            <a:pPr lvl="1"/>
            <a:endParaRPr lang="en-US" dirty="0" smtClean="0"/>
          </a:p>
          <a:p>
            <a:pPr lvl="1"/>
            <a:endParaRPr lang="en-US" dirty="0"/>
          </a:p>
        </p:txBody>
      </p:sp>
    </p:spTree>
    <p:extLst>
      <p:ext uri="{BB962C8B-B14F-4D97-AF65-F5344CB8AC3E}">
        <p14:creationId xmlns:p14="http://schemas.microsoft.com/office/powerpoint/2010/main" val="197602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children of God and co-heirs with Christ</a:t>
            </a:r>
            <a:endParaRPr lang="en-US" dirty="0"/>
          </a:p>
        </p:txBody>
      </p:sp>
      <p:sp>
        <p:nvSpPr>
          <p:cNvPr id="3" name="Content Placeholder 2"/>
          <p:cNvSpPr>
            <a:spLocks noGrp="1"/>
          </p:cNvSpPr>
          <p:nvPr>
            <p:ph idx="1"/>
          </p:nvPr>
        </p:nvSpPr>
        <p:spPr>
          <a:xfrm>
            <a:off x="1154954" y="2603500"/>
            <a:ext cx="9612893" cy="3416300"/>
          </a:xfrm>
        </p:spPr>
        <p:txBody>
          <a:bodyPr>
            <a:noAutofit/>
          </a:bodyPr>
          <a:lstStyle/>
          <a:p>
            <a:r>
              <a:rPr lang="en-US" sz="2200" dirty="0" smtClean="0"/>
              <a:t>“But </a:t>
            </a:r>
            <a:r>
              <a:rPr lang="en-US" sz="2200" dirty="0"/>
              <a:t>to all who did receive him, who believed in his name, he gave the right to become </a:t>
            </a:r>
            <a:r>
              <a:rPr lang="en-US" sz="2200" b="1" dirty="0"/>
              <a:t>children of </a:t>
            </a:r>
            <a:r>
              <a:rPr lang="en-US" sz="2200" b="1" dirty="0" smtClean="0"/>
              <a:t>God</a:t>
            </a:r>
            <a:r>
              <a:rPr lang="en-US" sz="2200" dirty="0" smtClean="0"/>
              <a:t>” John 1:12</a:t>
            </a:r>
          </a:p>
          <a:p>
            <a:r>
              <a:rPr lang="en-US" sz="2200" dirty="0" smtClean="0"/>
              <a:t>“For </a:t>
            </a:r>
            <a:r>
              <a:rPr lang="en-US" sz="2200" dirty="0"/>
              <a:t>you did not receive the spirit of slavery to fall back into fear, but you have received the Spirit of adoption as </a:t>
            </a:r>
            <a:r>
              <a:rPr lang="en-US" sz="2200" b="1" dirty="0"/>
              <a:t>sons</a:t>
            </a:r>
            <a:r>
              <a:rPr lang="en-US" sz="2200" dirty="0"/>
              <a:t>, by whom we cry, </a:t>
            </a:r>
            <a:r>
              <a:rPr lang="en-US" sz="2200" dirty="0" smtClean="0"/>
              <a:t>‘Abba</a:t>
            </a:r>
            <a:r>
              <a:rPr lang="en-US" sz="2200" dirty="0"/>
              <a:t>! Father</a:t>
            </a:r>
            <a:r>
              <a:rPr lang="en-US" sz="2200" dirty="0" smtClean="0"/>
              <a:t>!’ The </a:t>
            </a:r>
            <a:r>
              <a:rPr lang="en-US" sz="2200" dirty="0"/>
              <a:t>Spirit himself bears witness with our spirit that we are </a:t>
            </a:r>
            <a:r>
              <a:rPr lang="en-US" sz="2200" b="1" dirty="0"/>
              <a:t>children of God</a:t>
            </a:r>
            <a:r>
              <a:rPr lang="en-US" sz="2200" dirty="0"/>
              <a:t>, </a:t>
            </a:r>
            <a:r>
              <a:rPr lang="en-US" sz="2200" dirty="0" smtClean="0"/>
              <a:t>and </a:t>
            </a:r>
            <a:r>
              <a:rPr lang="en-US" sz="2200" dirty="0"/>
              <a:t>if children, then heirs—</a:t>
            </a:r>
            <a:r>
              <a:rPr lang="en-US" sz="2200" b="1" dirty="0"/>
              <a:t>heirs of God </a:t>
            </a:r>
            <a:r>
              <a:rPr lang="en-US" sz="2200" dirty="0"/>
              <a:t>and fellow </a:t>
            </a:r>
            <a:r>
              <a:rPr lang="en-US" sz="2200" b="1" dirty="0"/>
              <a:t>heirs with Christ</a:t>
            </a:r>
            <a:r>
              <a:rPr lang="en-US" sz="2200" dirty="0"/>
              <a:t>, provided we suffer with him in order that we may also be glorified with him</a:t>
            </a:r>
            <a:r>
              <a:rPr lang="en-US" sz="2200" dirty="0" smtClean="0"/>
              <a:t>.” Romans 8:15-17</a:t>
            </a:r>
          </a:p>
          <a:p>
            <a:r>
              <a:rPr lang="en-US" sz="2200" dirty="0" smtClean="0"/>
              <a:t>“For </a:t>
            </a:r>
            <a:r>
              <a:rPr lang="en-US" sz="2200" dirty="0"/>
              <a:t>the creation waits with eager longing for the revealing of the </a:t>
            </a:r>
            <a:r>
              <a:rPr lang="en-US" sz="2200" b="1" dirty="0"/>
              <a:t>sons of God</a:t>
            </a:r>
            <a:r>
              <a:rPr lang="en-US" sz="2200" dirty="0" smtClean="0"/>
              <a:t>.” Romans 8:19</a:t>
            </a:r>
            <a:endParaRPr lang="en-US" sz="2200" dirty="0"/>
          </a:p>
        </p:txBody>
      </p:sp>
    </p:spTree>
    <p:extLst>
      <p:ext uri="{BB962C8B-B14F-4D97-AF65-F5344CB8AC3E}">
        <p14:creationId xmlns:p14="http://schemas.microsoft.com/office/powerpoint/2010/main" val="40346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a:t>
            </a:r>
            <a:r>
              <a:rPr lang="en-US" dirty="0"/>
              <a:t>r</a:t>
            </a:r>
            <a:r>
              <a:rPr lang="en-US" dirty="0" smtClean="0"/>
              <a:t>oyal priesthood</a:t>
            </a:r>
            <a:endParaRPr lang="en-US" dirty="0"/>
          </a:p>
        </p:txBody>
      </p:sp>
      <p:sp>
        <p:nvSpPr>
          <p:cNvPr id="3" name="Content Placeholder 2"/>
          <p:cNvSpPr>
            <a:spLocks noGrp="1"/>
          </p:cNvSpPr>
          <p:nvPr>
            <p:ph idx="1"/>
          </p:nvPr>
        </p:nvSpPr>
        <p:spPr>
          <a:xfrm>
            <a:off x="1007706" y="2603500"/>
            <a:ext cx="8908661" cy="4254500"/>
          </a:xfrm>
        </p:spPr>
        <p:txBody>
          <a:bodyPr>
            <a:normAutofit fontScale="92500"/>
          </a:bodyPr>
          <a:lstStyle/>
          <a:p>
            <a:r>
              <a:rPr lang="en-US" sz="2200" dirty="0"/>
              <a:t>“But you are a </a:t>
            </a:r>
            <a:r>
              <a:rPr lang="en-US" sz="2200" b="1" dirty="0"/>
              <a:t>chosen race</a:t>
            </a:r>
            <a:r>
              <a:rPr lang="en-US" sz="2200" dirty="0"/>
              <a:t>, a </a:t>
            </a:r>
            <a:r>
              <a:rPr lang="en-US" sz="2200" b="1" dirty="0"/>
              <a:t>royal priesthood</a:t>
            </a:r>
            <a:r>
              <a:rPr lang="en-US" sz="2200" dirty="0"/>
              <a:t>, a </a:t>
            </a:r>
            <a:r>
              <a:rPr lang="en-US" sz="2200" b="1" dirty="0"/>
              <a:t>holy nation</a:t>
            </a:r>
            <a:r>
              <a:rPr lang="en-US" sz="2200" dirty="0"/>
              <a:t>, </a:t>
            </a:r>
            <a:r>
              <a:rPr lang="en-US" sz="2200" b="1" dirty="0"/>
              <a:t>a people </a:t>
            </a:r>
            <a:r>
              <a:rPr lang="en-US" sz="2200" dirty="0"/>
              <a:t>for his own possession, that you may proclaim the </a:t>
            </a:r>
            <a:r>
              <a:rPr lang="en-US" sz="2200" dirty="0" err="1"/>
              <a:t>excellencies</a:t>
            </a:r>
            <a:r>
              <a:rPr lang="en-US" sz="2200" dirty="0"/>
              <a:t> of him who called you out of darkness into his marvelous light</a:t>
            </a:r>
            <a:r>
              <a:rPr lang="en-US" sz="2200" dirty="0" smtClean="0"/>
              <a:t>.” I Peter 2:9</a:t>
            </a:r>
          </a:p>
          <a:p>
            <a:r>
              <a:rPr lang="en-US" sz="2200" dirty="0"/>
              <a:t>“Beloved, I urge you as </a:t>
            </a:r>
            <a:r>
              <a:rPr lang="en-US" sz="2200" b="1" dirty="0"/>
              <a:t>sojourners and exiles </a:t>
            </a:r>
            <a:r>
              <a:rPr lang="en-US" sz="2200" dirty="0"/>
              <a:t>to abstain from the passions of the flesh, which wage war against your soul</a:t>
            </a:r>
            <a:r>
              <a:rPr lang="en-US" sz="2200" dirty="0" smtClean="0"/>
              <a:t>.” I Peter 2:11</a:t>
            </a:r>
          </a:p>
          <a:p>
            <a:r>
              <a:rPr lang="en-US" sz="2200" dirty="0" smtClean="0"/>
              <a:t>“Jesus </a:t>
            </a:r>
            <a:r>
              <a:rPr lang="en-US" sz="2200" dirty="0"/>
              <a:t>Christ </a:t>
            </a:r>
            <a:r>
              <a:rPr lang="en-US" sz="2200" dirty="0" smtClean="0"/>
              <a:t>… made </a:t>
            </a:r>
            <a:r>
              <a:rPr lang="en-US" sz="2200" dirty="0"/>
              <a:t>us a </a:t>
            </a:r>
            <a:r>
              <a:rPr lang="en-US" sz="2200" b="1" dirty="0"/>
              <a:t>kingdom</a:t>
            </a:r>
            <a:r>
              <a:rPr lang="en-US" sz="2200" dirty="0"/>
              <a:t>, </a:t>
            </a:r>
            <a:r>
              <a:rPr lang="en-US" sz="2200" b="1" dirty="0"/>
              <a:t>priests to his God </a:t>
            </a:r>
            <a:r>
              <a:rPr lang="en-US" sz="2200" dirty="0"/>
              <a:t>and Father, to him be glory and dominion forever and ever</a:t>
            </a:r>
            <a:r>
              <a:rPr lang="en-US" sz="2200" dirty="0" smtClean="0"/>
              <a:t>.” Rev 1:5-6</a:t>
            </a:r>
          </a:p>
          <a:p>
            <a:r>
              <a:rPr lang="en-US" sz="2200" dirty="0" smtClean="0"/>
              <a:t>“you [Jesus] </a:t>
            </a:r>
            <a:r>
              <a:rPr lang="en-US" sz="2200" dirty="0"/>
              <a:t>ransomed people for </a:t>
            </a:r>
            <a:r>
              <a:rPr lang="en-US" sz="2200" dirty="0" smtClean="0"/>
              <a:t>God</a:t>
            </a:r>
            <a:r>
              <a:rPr lang="en-US" sz="2200" dirty="0"/>
              <a:t> from every tribe and language and people and </a:t>
            </a:r>
            <a:r>
              <a:rPr lang="en-US" sz="2200" dirty="0" smtClean="0"/>
              <a:t>nation, and </a:t>
            </a:r>
            <a:r>
              <a:rPr lang="en-US" sz="2200" dirty="0"/>
              <a:t>you have made them </a:t>
            </a:r>
            <a:r>
              <a:rPr lang="en-US" sz="2200" b="1" dirty="0"/>
              <a:t>a kingdom </a:t>
            </a:r>
            <a:r>
              <a:rPr lang="en-US" sz="2200" dirty="0"/>
              <a:t>and </a:t>
            </a:r>
            <a:r>
              <a:rPr lang="en-US" sz="2200" b="1" dirty="0"/>
              <a:t>priests to </a:t>
            </a:r>
            <a:r>
              <a:rPr lang="en-US" sz="2200" b="1" dirty="0" smtClean="0"/>
              <a:t>our God</a:t>
            </a:r>
            <a:r>
              <a:rPr lang="en-US" sz="2200" dirty="0" smtClean="0"/>
              <a:t>,</a:t>
            </a:r>
            <a:r>
              <a:rPr lang="en-US" sz="2200" dirty="0"/>
              <a:t> </a:t>
            </a:r>
            <a:r>
              <a:rPr lang="en-US" sz="2200" dirty="0" smtClean="0"/>
              <a:t>and </a:t>
            </a:r>
            <a:r>
              <a:rPr lang="en-US" sz="2200" dirty="0"/>
              <a:t>they shall reign on the earth</a:t>
            </a:r>
            <a:r>
              <a:rPr lang="en-US" sz="2200" dirty="0" smtClean="0"/>
              <a:t>.” Rev 5:9-10</a:t>
            </a:r>
            <a:endParaRPr lang="en-US" sz="2200" dirty="0"/>
          </a:p>
          <a:p>
            <a:endParaRPr lang="en-US" dirty="0"/>
          </a:p>
        </p:txBody>
      </p:sp>
    </p:spTree>
    <p:extLst>
      <p:ext uri="{BB962C8B-B14F-4D97-AF65-F5344CB8AC3E}">
        <p14:creationId xmlns:p14="http://schemas.microsoft.com/office/powerpoint/2010/main" val="288659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friends of Christ</a:t>
            </a:r>
            <a:endParaRPr lang="en-US" dirty="0"/>
          </a:p>
        </p:txBody>
      </p:sp>
      <p:sp>
        <p:nvSpPr>
          <p:cNvPr id="3" name="Content Placeholder 2"/>
          <p:cNvSpPr>
            <a:spLocks noGrp="1"/>
          </p:cNvSpPr>
          <p:nvPr>
            <p:ph idx="1"/>
          </p:nvPr>
        </p:nvSpPr>
        <p:spPr/>
        <p:txBody>
          <a:bodyPr>
            <a:normAutofit lnSpcReduction="10000"/>
          </a:bodyPr>
          <a:lstStyle/>
          <a:p>
            <a:r>
              <a:rPr lang="en-US" sz="2200" baseline="30000" dirty="0" smtClean="0"/>
              <a:t>“</a:t>
            </a:r>
            <a:r>
              <a:rPr lang="en-US" sz="2200" dirty="0" smtClean="0"/>
              <a:t>Greater </a:t>
            </a:r>
            <a:r>
              <a:rPr lang="en-US" sz="2200" b="1" dirty="0"/>
              <a:t>love</a:t>
            </a:r>
            <a:r>
              <a:rPr lang="en-US" sz="2200" dirty="0"/>
              <a:t> has no one than this, that someone lay down his life for his friends. </a:t>
            </a:r>
            <a:r>
              <a:rPr lang="en-US" sz="2200" dirty="0" smtClean="0"/>
              <a:t>You </a:t>
            </a:r>
            <a:r>
              <a:rPr lang="en-US" sz="2200" dirty="0"/>
              <a:t>are my </a:t>
            </a:r>
            <a:r>
              <a:rPr lang="en-US" sz="2200" b="1" dirty="0"/>
              <a:t>friends</a:t>
            </a:r>
            <a:r>
              <a:rPr lang="en-US" sz="2200" dirty="0"/>
              <a:t> if you do what I command you. </a:t>
            </a:r>
            <a:r>
              <a:rPr lang="en-US" sz="2200" dirty="0" smtClean="0"/>
              <a:t>No </a:t>
            </a:r>
            <a:r>
              <a:rPr lang="en-US" sz="2200" dirty="0"/>
              <a:t>longer do I call you </a:t>
            </a:r>
            <a:r>
              <a:rPr lang="en-US" sz="2200" b="1" dirty="0"/>
              <a:t>servants</a:t>
            </a:r>
            <a:r>
              <a:rPr lang="en-US" sz="2200" dirty="0" smtClean="0"/>
              <a:t>, </a:t>
            </a:r>
            <a:r>
              <a:rPr lang="en-US" sz="2200" dirty="0"/>
              <a:t>for the servant does not know what his master is doing; but I have called you </a:t>
            </a:r>
            <a:r>
              <a:rPr lang="en-US" sz="2200" b="1" dirty="0"/>
              <a:t>friends</a:t>
            </a:r>
            <a:r>
              <a:rPr lang="en-US" sz="2200" dirty="0"/>
              <a:t>, for all that I have heard from my Father I have made known to you. </a:t>
            </a:r>
            <a:r>
              <a:rPr lang="en-US" sz="2200" dirty="0" smtClean="0"/>
              <a:t>You </a:t>
            </a:r>
            <a:r>
              <a:rPr lang="en-US" sz="2200" dirty="0"/>
              <a:t>did not choose me, but I chose you and appointed you that you should go and bear fruit and that your fruit should abide, so that whatever you ask the Father in my name, he may give it to you.” John 15:13-16 </a:t>
            </a:r>
            <a:endParaRPr lang="en-US" sz="2200" dirty="0" smtClean="0"/>
          </a:p>
          <a:p>
            <a:pPr marL="0" indent="0">
              <a:buNone/>
            </a:pPr>
            <a:endParaRPr lang="en-US" dirty="0"/>
          </a:p>
        </p:txBody>
      </p:sp>
    </p:spTree>
    <p:extLst>
      <p:ext uri="{BB962C8B-B14F-4D97-AF65-F5344CB8AC3E}">
        <p14:creationId xmlns:p14="http://schemas.microsoft.com/office/powerpoint/2010/main" val="379295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Identities of the church</a:t>
            </a:r>
            <a:endParaRPr lang="en-US" dirty="0"/>
          </a:p>
        </p:txBody>
      </p:sp>
      <p:sp>
        <p:nvSpPr>
          <p:cNvPr id="3" name="Content Placeholder 2"/>
          <p:cNvSpPr>
            <a:spLocks noGrp="1"/>
          </p:cNvSpPr>
          <p:nvPr>
            <p:ph idx="1"/>
          </p:nvPr>
        </p:nvSpPr>
        <p:spPr>
          <a:xfrm>
            <a:off x="902707" y="2430080"/>
            <a:ext cx="10432700" cy="4427920"/>
          </a:xfrm>
        </p:spPr>
        <p:txBody>
          <a:bodyPr>
            <a:normAutofit/>
          </a:bodyPr>
          <a:lstStyle/>
          <a:p>
            <a:r>
              <a:rPr lang="en-US" sz="2000" u="sng" dirty="0" smtClean="0"/>
              <a:t>Body of Christ</a:t>
            </a:r>
            <a:r>
              <a:rPr lang="en-US" sz="2000" dirty="0" smtClean="0"/>
              <a:t>: “And </a:t>
            </a:r>
            <a:r>
              <a:rPr lang="en-US" sz="2000" dirty="0"/>
              <a:t>he is the head of the</a:t>
            </a:r>
            <a:r>
              <a:rPr lang="en-US" sz="2000" b="1" dirty="0"/>
              <a:t> body</a:t>
            </a:r>
            <a:r>
              <a:rPr lang="en-US" sz="2000" dirty="0"/>
              <a:t>, the church</a:t>
            </a:r>
            <a:r>
              <a:rPr lang="en-US" sz="2000" dirty="0" smtClean="0"/>
              <a:t>.” Col 1:18</a:t>
            </a:r>
            <a:endParaRPr lang="en-US" sz="2000" b="1" dirty="0" smtClean="0"/>
          </a:p>
          <a:p>
            <a:r>
              <a:rPr lang="en-US" sz="2000" u="sng" dirty="0" smtClean="0"/>
              <a:t>Bride of Christ</a:t>
            </a:r>
            <a:r>
              <a:rPr lang="en-US" sz="2000" dirty="0" smtClean="0"/>
              <a:t>: “</a:t>
            </a:r>
            <a:r>
              <a:rPr lang="en-US" sz="2000" baseline="30000" dirty="0"/>
              <a:t> </a:t>
            </a:r>
            <a:r>
              <a:rPr lang="en-US" sz="2000" dirty="0"/>
              <a:t>Husbands, love your wives, </a:t>
            </a:r>
            <a:r>
              <a:rPr lang="en-US" sz="2000" dirty="0" smtClean="0"/>
              <a:t>as Christ </a:t>
            </a:r>
            <a:r>
              <a:rPr lang="en-US" sz="2000" dirty="0"/>
              <a:t>loved the church and gave himself up for her, </a:t>
            </a:r>
            <a:r>
              <a:rPr lang="en-US" sz="2000" dirty="0" smtClean="0"/>
              <a:t>that </a:t>
            </a:r>
            <a:r>
              <a:rPr lang="en-US" sz="2000" dirty="0"/>
              <a:t>he might sanctify her, having cleansed her by the washing of water with the word</a:t>
            </a:r>
            <a:r>
              <a:rPr lang="en-US" sz="2000" dirty="0" smtClean="0"/>
              <a:t>,</a:t>
            </a:r>
            <a:r>
              <a:rPr lang="en-US" sz="2000" baseline="30000" dirty="0"/>
              <a:t> </a:t>
            </a:r>
            <a:r>
              <a:rPr lang="en-US" sz="2000" dirty="0"/>
              <a:t>so that he might present the church to himself in splendor, without spot or wrinkle or any such thing, that she might be holy and without </a:t>
            </a:r>
            <a:r>
              <a:rPr lang="en-US" sz="2000" dirty="0" smtClean="0"/>
              <a:t>blemish.” </a:t>
            </a:r>
            <a:r>
              <a:rPr lang="en-US" sz="2000" dirty="0" err="1" smtClean="0"/>
              <a:t>Eph</a:t>
            </a:r>
            <a:r>
              <a:rPr lang="en-US" sz="2000" dirty="0" smtClean="0"/>
              <a:t> 5:25-27</a:t>
            </a:r>
          </a:p>
          <a:p>
            <a:r>
              <a:rPr lang="en-US" sz="2000" u="sng" dirty="0" smtClean="0"/>
              <a:t>Army of God</a:t>
            </a:r>
            <a:r>
              <a:rPr lang="en-US" sz="2000" dirty="0" smtClean="0"/>
              <a:t>: “Put </a:t>
            </a:r>
            <a:r>
              <a:rPr lang="en-US" sz="2000" dirty="0"/>
              <a:t>on the whole armor of </a:t>
            </a:r>
            <a:r>
              <a:rPr lang="en-US" sz="2000" dirty="0" smtClean="0"/>
              <a:t>God…” </a:t>
            </a:r>
            <a:r>
              <a:rPr lang="en-US" sz="2000" dirty="0" err="1" smtClean="0"/>
              <a:t>Eph</a:t>
            </a:r>
            <a:r>
              <a:rPr lang="en-US" sz="2000" dirty="0" smtClean="0"/>
              <a:t> 6:11</a:t>
            </a:r>
          </a:p>
          <a:p>
            <a:r>
              <a:rPr lang="en-US" sz="2000" u="sng" dirty="0" smtClean="0"/>
              <a:t>Family of God</a:t>
            </a:r>
            <a:r>
              <a:rPr lang="en-US" sz="2000" dirty="0" smtClean="0"/>
              <a:t>: “For </a:t>
            </a:r>
            <a:r>
              <a:rPr lang="en-US" sz="2000" dirty="0"/>
              <a:t>through him we both have access in one Spirit to the Father. </a:t>
            </a:r>
            <a:r>
              <a:rPr lang="en-US" sz="2000" dirty="0" smtClean="0"/>
              <a:t>So </a:t>
            </a:r>
            <a:r>
              <a:rPr lang="en-US" sz="2000" dirty="0"/>
              <a:t>then you are no longer strangers and </a:t>
            </a:r>
            <a:r>
              <a:rPr lang="en-US" sz="2000" dirty="0" smtClean="0"/>
              <a:t>aliens,</a:t>
            </a:r>
            <a:r>
              <a:rPr lang="en-US" sz="2000" baseline="30000" dirty="0"/>
              <a:t> </a:t>
            </a:r>
            <a:r>
              <a:rPr lang="en-US" sz="2000" dirty="0" smtClean="0"/>
              <a:t>but </a:t>
            </a:r>
            <a:r>
              <a:rPr lang="en-US" sz="2000" dirty="0"/>
              <a:t>you are fellow citizens with the saints and </a:t>
            </a:r>
            <a:r>
              <a:rPr lang="en-US" sz="2000" b="1" dirty="0"/>
              <a:t>members of the household of </a:t>
            </a:r>
            <a:r>
              <a:rPr lang="en-US" sz="2000" b="1" dirty="0" smtClean="0"/>
              <a:t>God</a:t>
            </a:r>
            <a:r>
              <a:rPr lang="en-US" sz="2000" dirty="0" smtClean="0"/>
              <a:t>.” </a:t>
            </a:r>
            <a:r>
              <a:rPr lang="en-US" sz="2000" dirty="0" err="1" smtClean="0"/>
              <a:t>Eph</a:t>
            </a:r>
            <a:r>
              <a:rPr lang="en-US" sz="2000" dirty="0" smtClean="0"/>
              <a:t> 2:18-19</a:t>
            </a:r>
          </a:p>
          <a:p>
            <a:r>
              <a:rPr lang="en-US" sz="2000" u="sng" dirty="0" smtClean="0"/>
              <a:t>Temple of the Holy Spirit</a:t>
            </a:r>
            <a:r>
              <a:rPr lang="en-US" sz="2000" dirty="0" smtClean="0"/>
              <a:t>: “do </a:t>
            </a:r>
            <a:r>
              <a:rPr lang="en-US" sz="2000" dirty="0"/>
              <a:t>you not know that your body is a </a:t>
            </a:r>
            <a:r>
              <a:rPr lang="en-US" sz="2000" b="1" dirty="0"/>
              <a:t>temple of the </a:t>
            </a:r>
            <a:r>
              <a:rPr lang="en-US" sz="2000" b="1" dirty="0" smtClean="0"/>
              <a:t>Holy Spirit…</a:t>
            </a:r>
            <a:r>
              <a:rPr lang="en-US" sz="2000" dirty="0" smtClean="0"/>
              <a:t>” I </a:t>
            </a:r>
            <a:r>
              <a:rPr lang="en-US" sz="2000" dirty="0" err="1" smtClean="0"/>
              <a:t>Cor</a:t>
            </a:r>
            <a:r>
              <a:rPr lang="en-US" sz="2000" dirty="0" smtClean="0"/>
              <a:t> 6:19</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7573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identity</a:t>
            </a:r>
            <a:endParaRPr lang="en-US" dirty="0"/>
          </a:p>
        </p:txBody>
      </p:sp>
      <p:sp>
        <p:nvSpPr>
          <p:cNvPr id="3" name="Content Placeholder 2"/>
          <p:cNvSpPr>
            <a:spLocks noGrp="1"/>
          </p:cNvSpPr>
          <p:nvPr>
            <p:ph idx="1"/>
          </p:nvPr>
        </p:nvSpPr>
        <p:spPr>
          <a:xfrm>
            <a:off x="1154953" y="2510194"/>
            <a:ext cx="9139928" cy="4254501"/>
          </a:xfrm>
        </p:spPr>
        <p:txBody>
          <a:bodyPr>
            <a:normAutofit fontScale="92500" lnSpcReduction="10000"/>
          </a:bodyPr>
          <a:lstStyle/>
          <a:p>
            <a:r>
              <a:rPr lang="en-US" sz="2400" dirty="0" smtClean="0"/>
              <a:t>”There </a:t>
            </a:r>
            <a:r>
              <a:rPr lang="en-US" sz="2400" dirty="0"/>
              <a:t>is neither Jew nor Greek, there is neither </a:t>
            </a:r>
            <a:r>
              <a:rPr lang="en-US" sz="2400" dirty="0" smtClean="0"/>
              <a:t>slave </a:t>
            </a:r>
            <a:r>
              <a:rPr lang="en-US" sz="2400" dirty="0"/>
              <a:t>nor free, there is no male and female, for you are all one in Christ Jesus. </a:t>
            </a:r>
            <a:r>
              <a:rPr lang="en-US" sz="2400" dirty="0" smtClean="0"/>
              <a:t>And </a:t>
            </a:r>
            <a:r>
              <a:rPr lang="en-US" sz="2400" dirty="0"/>
              <a:t>if you are Christ's, then you are Abraham's offspring, </a:t>
            </a:r>
            <a:r>
              <a:rPr lang="en-US" sz="2400" b="1" dirty="0"/>
              <a:t>heirs according to promise</a:t>
            </a:r>
            <a:r>
              <a:rPr lang="en-US" sz="2400" dirty="0" smtClean="0"/>
              <a:t>.” Gal 3:28-29</a:t>
            </a:r>
          </a:p>
          <a:p>
            <a:r>
              <a:rPr lang="en-US" sz="2400" dirty="0" smtClean="0"/>
              <a:t>Our primary linage is spiritual (Abraham)</a:t>
            </a:r>
          </a:p>
          <a:p>
            <a:r>
              <a:rPr lang="en-US" sz="2400" dirty="0" smtClean="0"/>
              <a:t> </a:t>
            </a:r>
            <a:r>
              <a:rPr lang="en-US" sz="2400" baseline="30000" dirty="0"/>
              <a:t> ”</a:t>
            </a:r>
            <a:r>
              <a:rPr lang="en-US" sz="2400" dirty="0"/>
              <a:t>While he [Jesus] was still speaking to the people, behold, his mother and his brothers stood outside, asking to speak to him.</a:t>
            </a:r>
            <a:r>
              <a:rPr lang="en-US" sz="2400" baseline="30000" dirty="0"/>
              <a:t> </a:t>
            </a:r>
            <a:r>
              <a:rPr lang="en-US" sz="2400" dirty="0"/>
              <a:t>But he replied to the man who told him, “Who is my mother, and who are my brothers?” And stretching out his hand toward his disciples, he said, “Here are my mother and my brothers! </a:t>
            </a:r>
            <a:r>
              <a:rPr lang="en-US" sz="2400" baseline="30000" dirty="0"/>
              <a:t> </a:t>
            </a:r>
            <a:r>
              <a:rPr lang="en-US" sz="2400" b="1" dirty="0"/>
              <a:t>For whoever does the will of my Father in heaven is my brother and sister and mother</a:t>
            </a:r>
            <a:r>
              <a:rPr lang="en-US" sz="2400" dirty="0"/>
              <a:t>.” Matthew 12:46-50</a:t>
            </a:r>
          </a:p>
          <a:p>
            <a:endParaRPr lang="en-US" dirty="0"/>
          </a:p>
        </p:txBody>
      </p:sp>
    </p:spTree>
    <p:extLst>
      <p:ext uri="{BB962C8B-B14F-4D97-AF65-F5344CB8AC3E}">
        <p14:creationId xmlns:p14="http://schemas.microsoft.com/office/powerpoint/2010/main" val="168168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a:t>
            </a:r>
            <a:endParaRPr lang="en-US" dirty="0"/>
          </a:p>
        </p:txBody>
      </p:sp>
      <p:sp>
        <p:nvSpPr>
          <p:cNvPr id="3" name="Content Placeholder 2"/>
          <p:cNvSpPr>
            <a:spLocks noGrp="1"/>
          </p:cNvSpPr>
          <p:nvPr>
            <p:ph idx="1"/>
          </p:nvPr>
        </p:nvSpPr>
        <p:spPr>
          <a:xfrm>
            <a:off x="950004" y="2493140"/>
            <a:ext cx="9865142" cy="4364860"/>
          </a:xfrm>
        </p:spPr>
        <p:txBody>
          <a:bodyPr>
            <a:normAutofit/>
          </a:bodyPr>
          <a:lstStyle/>
          <a:p>
            <a:r>
              <a:rPr lang="en-US" sz="1900" dirty="0"/>
              <a:t>Spiritual identity before physical identity</a:t>
            </a:r>
          </a:p>
          <a:p>
            <a:pPr lvl="1"/>
            <a:r>
              <a:rPr lang="en-US" sz="1900" dirty="0"/>
              <a:t>“But the Lord said to Samuel, ‘Do not look on his appearance or on the height of his stature, because I have rejected him. For the Lord sees not as man sees: man looks on the </a:t>
            </a:r>
            <a:r>
              <a:rPr lang="en-US" sz="1900" b="1" dirty="0"/>
              <a:t>outward appearance</a:t>
            </a:r>
            <a:r>
              <a:rPr lang="en-US" sz="1900" dirty="0"/>
              <a:t>, but </a:t>
            </a:r>
            <a:r>
              <a:rPr lang="en-US" sz="1900" b="1" dirty="0"/>
              <a:t>the Lord looks on the heart</a:t>
            </a:r>
            <a:r>
              <a:rPr lang="en-US" sz="1900" dirty="0"/>
              <a:t>.’” I Sam 16:7</a:t>
            </a:r>
            <a:endParaRPr lang="en-US" sz="1900" b="1" dirty="0"/>
          </a:p>
          <a:p>
            <a:pPr lvl="1"/>
            <a:r>
              <a:rPr lang="en-US" sz="1900" dirty="0"/>
              <a:t>“Worthy are you to take the scroll and to open its seals, for you were slain, and by your blood you ransomed people for God</a:t>
            </a:r>
            <a:r>
              <a:rPr lang="en-US" sz="1900" b="1" dirty="0"/>
              <a:t> from every tribe and language and people and nation</a:t>
            </a:r>
            <a:r>
              <a:rPr lang="en-US" sz="1900" dirty="0"/>
              <a:t>, and you have made them </a:t>
            </a:r>
            <a:r>
              <a:rPr lang="en-US" sz="1900" b="1" dirty="0"/>
              <a:t>a kingdom </a:t>
            </a:r>
            <a:r>
              <a:rPr lang="en-US" sz="1900" dirty="0"/>
              <a:t>and priests to our God, and they shall reign on the earth.” Rev 5:9-10</a:t>
            </a:r>
          </a:p>
          <a:p>
            <a:r>
              <a:rPr lang="en-US" sz="1900" dirty="0" smtClean="0"/>
              <a:t>Our gifts and callings are not our identity</a:t>
            </a:r>
          </a:p>
          <a:p>
            <a:pPr lvl="1"/>
            <a:r>
              <a:rPr lang="en-US" sz="1900" dirty="0" smtClean="0"/>
              <a:t>“</a:t>
            </a:r>
            <a:r>
              <a:rPr lang="en-US" sz="1900" dirty="0"/>
              <a:t>Love never ends. As for </a:t>
            </a:r>
            <a:r>
              <a:rPr lang="en-US" sz="1900" b="1" dirty="0"/>
              <a:t>prophecies</a:t>
            </a:r>
            <a:r>
              <a:rPr lang="en-US" sz="1900" dirty="0"/>
              <a:t>, they will pass away; as for </a:t>
            </a:r>
            <a:r>
              <a:rPr lang="en-US" sz="1900" b="1" dirty="0"/>
              <a:t>tongues</a:t>
            </a:r>
            <a:r>
              <a:rPr lang="en-US" sz="1900" dirty="0"/>
              <a:t>, they will cease; as for </a:t>
            </a:r>
            <a:r>
              <a:rPr lang="en-US" sz="1900" b="1" dirty="0"/>
              <a:t>knowledge</a:t>
            </a:r>
            <a:r>
              <a:rPr lang="en-US" sz="1900" dirty="0"/>
              <a:t>, it will pass away.” I </a:t>
            </a:r>
            <a:r>
              <a:rPr lang="en-US" sz="1900" dirty="0" err="1"/>
              <a:t>Cor</a:t>
            </a:r>
            <a:r>
              <a:rPr lang="en-US" sz="1900" dirty="0"/>
              <a:t> 13:8</a:t>
            </a:r>
          </a:p>
          <a:p>
            <a:endParaRPr lang="en-US" sz="2200" dirty="0" smtClean="0"/>
          </a:p>
        </p:txBody>
      </p:sp>
    </p:spTree>
    <p:extLst>
      <p:ext uri="{BB962C8B-B14F-4D97-AF65-F5344CB8AC3E}">
        <p14:creationId xmlns:p14="http://schemas.microsoft.com/office/powerpoint/2010/main" val="288576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Identity</a:t>
            </a:r>
            <a:endParaRPr lang="en-US" dirty="0"/>
          </a:p>
        </p:txBody>
      </p:sp>
      <p:sp>
        <p:nvSpPr>
          <p:cNvPr id="3" name="Content Placeholder 2"/>
          <p:cNvSpPr>
            <a:spLocks noGrp="1"/>
          </p:cNvSpPr>
          <p:nvPr>
            <p:ph idx="1"/>
          </p:nvPr>
        </p:nvSpPr>
        <p:spPr>
          <a:xfrm>
            <a:off x="1154952" y="2416888"/>
            <a:ext cx="10433667" cy="4112610"/>
          </a:xfrm>
        </p:spPr>
        <p:txBody>
          <a:bodyPr>
            <a:noAutofit/>
          </a:bodyPr>
          <a:lstStyle/>
          <a:p>
            <a:pPr lvl="1"/>
            <a:r>
              <a:rPr lang="en-US" sz="1700" dirty="0" smtClean="0"/>
              <a:t>Primary identity: deepest </a:t>
            </a:r>
            <a:r>
              <a:rPr lang="en-US" sz="1700" dirty="0"/>
              <a:t>identity is found in relationship: son/daughter, creation of God, co-heir with Christ, </a:t>
            </a:r>
            <a:r>
              <a:rPr lang="en-US" sz="1700" dirty="0" smtClean="0"/>
              <a:t>royalty, and </a:t>
            </a:r>
            <a:r>
              <a:rPr lang="en-US" sz="1700" dirty="0"/>
              <a:t>friend of God</a:t>
            </a:r>
          </a:p>
          <a:p>
            <a:pPr lvl="1"/>
            <a:r>
              <a:rPr lang="en-US" sz="1700" dirty="0" smtClean="0"/>
              <a:t>Secondary identity (possibly wrong identities)</a:t>
            </a:r>
          </a:p>
          <a:p>
            <a:pPr lvl="2"/>
            <a:r>
              <a:rPr lang="en-US" sz="1800" dirty="0"/>
              <a:t>Ethnicity, culture, </a:t>
            </a:r>
            <a:r>
              <a:rPr lang="en-US" sz="1800" dirty="0" smtClean="0"/>
              <a:t>nationality, genealogy,…</a:t>
            </a:r>
            <a:endParaRPr lang="en-US" sz="1800" dirty="0"/>
          </a:p>
          <a:p>
            <a:pPr lvl="2"/>
            <a:r>
              <a:rPr lang="en-US" sz="1700" dirty="0"/>
              <a:t>Gender, sexual orientation, marital status, </a:t>
            </a:r>
          </a:p>
          <a:p>
            <a:pPr lvl="2"/>
            <a:r>
              <a:rPr lang="en-US" sz="1700" dirty="0"/>
              <a:t>Performance: vocation, education level, boss, successful, sin/addiction, …</a:t>
            </a:r>
          </a:p>
          <a:p>
            <a:pPr lvl="2"/>
            <a:r>
              <a:rPr lang="en-US" sz="1700" dirty="0"/>
              <a:t>Physical body: beauty, strength, capabilities, weakness</a:t>
            </a:r>
            <a:r>
              <a:rPr lang="en-US" sz="1700" dirty="0" smtClean="0"/>
              <a:t>, DNA,…</a:t>
            </a:r>
            <a:endParaRPr lang="en-US" sz="1700" dirty="0"/>
          </a:p>
          <a:p>
            <a:pPr lvl="2"/>
            <a:r>
              <a:rPr lang="en-US" sz="1700" dirty="0"/>
              <a:t>Emotional makeup: personality type, leader, introvert, bossy,…</a:t>
            </a:r>
          </a:p>
          <a:p>
            <a:pPr lvl="2"/>
            <a:r>
              <a:rPr lang="en-US" sz="1700" dirty="0"/>
              <a:t>Mind: intellect, smart</a:t>
            </a:r>
            <a:r>
              <a:rPr lang="en-US" sz="1700" dirty="0" smtClean="0"/>
              <a:t>, stupid,…</a:t>
            </a:r>
            <a:endParaRPr lang="en-US" sz="1700" dirty="0"/>
          </a:p>
          <a:p>
            <a:pPr lvl="2"/>
            <a:r>
              <a:rPr lang="en-US" sz="1700" dirty="0" smtClean="0"/>
              <a:t>Brokenness: our sin, addiction, disability, illness, victim, orphan, lie…</a:t>
            </a:r>
          </a:p>
          <a:p>
            <a:pPr lvl="2"/>
            <a:r>
              <a:rPr lang="en-US" sz="1700" dirty="0" smtClean="0"/>
              <a:t>Roles: </a:t>
            </a:r>
            <a:r>
              <a:rPr lang="en-US" sz="1700" dirty="0" err="1"/>
              <a:t>g</a:t>
            </a:r>
            <a:r>
              <a:rPr lang="en-US" sz="1700" dirty="0" err="1" smtClean="0"/>
              <a:t>iftings</a:t>
            </a:r>
            <a:r>
              <a:rPr lang="en-US" sz="1700" dirty="0"/>
              <a:t>, callings, roles in the church, </a:t>
            </a:r>
            <a:r>
              <a:rPr lang="en-US" sz="1700" dirty="0" smtClean="0"/>
              <a:t>or mother</a:t>
            </a:r>
            <a:r>
              <a:rPr lang="en-US" sz="1700" dirty="0"/>
              <a:t>, father</a:t>
            </a:r>
            <a:r>
              <a:rPr lang="en-US" sz="1700" dirty="0" smtClean="0"/>
              <a:t>, eldest child,…</a:t>
            </a:r>
          </a:p>
        </p:txBody>
      </p:sp>
    </p:spTree>
    <p:extLst>
      <p:ext uri="{BB962C8B-B14F-4D97-AF65-F5344CB8AC3E}">
        <p14:creationId xmlns:p14="http://schemas.microsoft.com/office/powerpoint/2010/main" val="24116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Identity</a:t>
            </a:r>
          </a:p>
          <a:p>
            <a:pPr lvl="1"/>
            <a:r>
              <a:rPr lang="en-US" dirty="0" smtClean="0"/>
              <a:t>Children, co-heirs, servants, friends, royalty,… </a:t>
            </a:r>
          </a:p>
          <a:p>
            <a:pPr lvl="1"/>
            <a:r>
              <a:rPr lang="en-US" dirty="0" smtClean="0"/>
              <a:t>Wrong identity</a:t>
            </a:r>
          </a:p>
          <a:p>
            <a:pPr lvl="2"/>
            <a:r>
              <a:rPr lang="en-US" dirty="0" smtClean="0"/>
              <a:t>Works, education, pride, self-hate,…</a:t>
            </a:r>
          </a:p>
          <a:p>
            <a:pPr lvl="2"/>
            <a:r>
              <a:rPr lang="en-US" dirty="0" smtClean="0"/>
              <a:t>Abuse, neglect, life circumstances</a:t>
            </a:r>
          </a:p>
          <a:p>
            <a:endParaRPr lang="en-US" dirty="0"/>
          </a:p>
        </p:txBody>
      </p:sp>
    </p:spTree>
    <p:extLst>
      <p:ext uri="{BB962C8B-B14F-4D97-AF65-F5344CB8AC3E}">
        <p14:creationId xmlns:p14="http://schemas.microsoft.com/office/powerpoint/2010/main" val="717164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Wrong identity</a:t>
            </a:r>
            <a:endParaRPr lang="en-US" dirty="0"/>
          </a:p>
        </p:txBody>
      </p:sp>
      <p:sp>
        <p:nvSpPr>
          <p:cNvPr id="3" name="Content Placeholder 2"/>
          <p:cNvSpPr>
            <a:spLocks noGrp="1"/>
          </p:cNvSpPr>
          <p:nvPr>
            <p:ph idx="1"/>
          </p:nvPr>
        </p:nvSpPr>
        <p:spPr>
          <a:xfrm>
            <a:off x="1154953" y="2603499"/>
            <a:ext cx="8922108" cy="4002573"/>
          </a:xfrm>
        </p:spPr>
        <p:txBody>
          <a:bodyPr>
            <a:normAutofit lnSpcReduction="10000"/>
          </a:bodyPr>
          <a:lstStyle/>
          <a:p>
            <a:r>
              <a:rPr lang="en-US" sz="2000" dirty="0" smtClean="0"/>
              <a:t>“I’m Irish, we fight” or  “my people are stubborn; thus I am”</a:t>
            </a:r>
          </a:p>
          <a:p>
            <a:r>
              <a:rPr lang="en-US" sz="2000" dirty="0" smtClean="0"/>
              <a:t>“I hate my own gender” or “it is in my DNA to be this way”   </a:t>
            </a:r>
          </a:p>
          <a:p>
            <a:r>
              <a:rPr lang="en-US" sz="2000" dirty="0" smtClean="0"/>
              <a:t>“I am a man and therefore lust” or “women are just good at being bitter”</a:t>
            </a:r>
          </a:p>
          <a:p>
            <a:r>
              <a:rPr lang="en-US" sz="2000" dirty="0" smtClean="0"/>
              <a:t>“I am an alcoholic” or “I am a sinner”   (correct: “I was a sinner”)</a:t>
            </a:r>
          </a:p>
          <a:p>
            <a:r>
              <a:rPr lang="en-US" sz="2000" dirty="0" smtClean="0"/>
              <a:t>“I am ugly” or “stupid”</a:t>
            </a:r>
          </a:p>
          <a:p>
            <a:r>
              <a:rPr lang="en-US" sz="2000" dirty="0" smtClean="0"/>
              <a:t>I am defined by my illness or disability – “I am deaf”</a:t>
            </a:r>
          </a:p>
          <a:p>
            <a:r>
              <a:rPr lang="en-US" sz="2000" dirty="0" smtClean="0"/>
              <a:t>“I will never measure up”  </a:t>
            </a:r>
          </a:p>
          <a:p>
            <a:r>
              <a:rPr lang="en-US" sz="2000" dirty="0" smtClean="0"/>
              <a:t>“I am a victim”  or  “I am powerless”  or   </a:t>
            </a:r>
            <a:r>
              <a:rPr lang="en-US" sz="2000" dirty="0"/>
              <a:t>“I am an orphan</a:t>
            </a:r>
            <a:r>
              <a:rPr lang="en-US" sz="2000" dirty="0" smtClean="0"/>
              <a:t>”</a:t>
            </a:r>
          </a:p>
          <a:p>
            <a:r>
              <a:rPr lang="en-US" sz="2000" dirty="0" smtClean="0"/>
              <a:t>“I am an introvert and therefore bad (unloving) with people”</a:t>
            </a:r>
          </a:p>
          <a:p>
            <a:endParaRPr lang="en-US" dirty="0" smtClean="0"/>
          </a:p>
          <a:p>
            <a:endParaRPr lang="en-US" dirty="0"/>
          </a:p>
        </p:txBody>
      </p:sp>
    </p:spTree>
    <p:extLst>
      <p:ext uri="{BB962C8B-B14F-4D97-AF65-F5344CB8AC3E}">
        <p14:creationId xmlns:p14="http://schemas.microsoft.com/office/powerpoint/2010/main" val="4277059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arguing with God</a:t>
            </a:r>
            <a:endParaRPr lang="en-US" dirty="0"/>
          </a:p>
        </p:txBody>
      </p:sp>
      <p:sp>
        <p:nvSpPr>
          <p:cNvPr id="3" name="Content Placeholder 2"/>
          <p:cNvSpPr>
            <a:spLocks noGrp="1"/>
          </p:cNvSpPr>
          <p:nvPr>
            <p:ph idx="1"/>
          </p:nvPr>
        </p:nvSpPr>
        <p:spPr>
          <a:xfrm>
            <a:off x="1154955" y="2603500"/>
            <a:ext cx="9407298" cy="4254500"/>
          </a:xfrm>
        </p:spPr>
        <p:txBody>
          <a:bodyPr>
            <a:normAutofit lnSpcReduction="10000"/>
          </a:bodyPr>
          <a:lstStyle/>
          <a:p>
            <a:r>
              <a:rPr lang="en-US" sz="2000" b="1" dirty="0"/>
              <a:t>We have no right to disapprove of what God made</a:t>
            </a:r>
          </a:p>
          <a:p>
            <a:r>
              <a:rPr lang="en-US" dirty="0" smtClean="0"/>
              <a:t>“</a:t>
            </a:r>
            <a:r>
              <a:rPr lang="en-US" sz="2200" dirty="0"/>
              <a:t>Woe to him who strives with him who formed </a:t>
            </a:r>
            <a:r>
              <a:rPr lang="en-US" sz="2200" dirty="0" smtClean="0"/>
              <a:t>him, a </a:t>
            </a:r>
            <a:r>
              <a:rPr lang="en-US" sz="2200" dirty="0"/>
              <a:t>pot among earthen </a:t>
            </a:r>
            <a:r>
              <a:rPr lang="en-US" sz="2200" dirty="0" smtClean="0"/>
              <a:t>pots! Does </a:t>
            </a:r>
            <a:r>
              <a:rPr lang="en-US" sz="2200" dirty="0"/>
              <a:t>the clay say to him who forms it, ‘What are you making</a:t>
            </a:r>
            <a:r>
              <a:rPr lang="en-US" sz="2200" dirty="0" smtClean="0"/>
              <a:t>?’ or </a:t>
            </a:r>
            <a:r>
              <a:rPr lang="en-US" sz="2200" dirty="0"/>
              <a:t>‘Your work has no handles</a:t>
            </a:r>
            <a:r>
              <a:rPr lang="en-US" sz="2200" dirty="0" smtClean="0"/>
              <a:t>’? Woe </a:t>
            </a:r>
            <a:r>
              <a:rPr lang="en-US" sz="2200" dirty="0"/>
              <a:t>to him who says to a father, ‘What are you begetting</a:t>
            </a:r>
            <a:r>
              <a:rPr lang="en-US" sz="2200" dirty="0" smtClean="0"/>
              <a:t>?’ or </a:t>
            </a:r>
            <a:r>
              <a:rPr lang="en-US" sz="2200" dirty="0"/>
              <a:t>to a woman, ‘With what are you in labor</a:t>
            </a:r>
            <a:r>
              <a:rPr lang="en-US" sz="2200" dirty="0" smtClean="0"/>
              <a:t>?’” Thus </a:t>
            </a:r>
            <a:r>
              <a:rPr lang="en-US" sz="2200" dirty="0"/>
              <a:t>says the </a:t>
            </a:r>
            <a:r>
              <a:rPr lang="en-US" sz="2200" cap="small" dirty="0"/>
              <a:t>Lord</a:t>
            </a:r>
            <a:r>
              <a:rPr lang="en-US" sz="2200" dirty="0" smtClean="0"/>
              <a:t>,</a:t>
            </a:r>
            <a:r>
              <a:rPr lang="en-US" sz="2200" dirty="0"/>
              <a:t> the Holy One of Israel, and the one who formed him</a:t>
            </a:r>
            <a:r>
              <a:rPr lang="en-US" sz="2200" dirty="0" smtClean="0"/>
              <a:t>: “</a:t>
            </a:r>
            <a:r>
              <a:rPr lang="en-US" sz="2200" dirty="0"/>
              <a:t>Ask me of things to come</a:t>
            </a:r>
            <a:r>
              <a:rPr lang="en-US" sz="2200" dirty="0" smtClean="0"/>
              <a:t>; </a:t>
            </a:r>
            <a:r>
              <a:rPr lang="en-US" sz="2200" dirty="0"/>
              <a:t> will you command me concerning my children and the work of my </a:t>
            </a:r>
            <a:r>
              <a:rPr lang="en-US" sz="2200" dirty="0" smtClean="0"/>
              <a:t>hands?</a:t>
            </a:r>
            <a:r>
              <a:rPr lang="en-US" sz="2200" baseline="30000" dirty="0"/>
              <a:t>  </a:t>
            </a:r>
            <a:r>
              <a:rPr lang="en-US" sz="2200" dirty="0"/>
              <a:t>I made the </a:t>
            </a:r>
            <a:r>
              <a:rPr lang="en-US" sz="2200" dirty="0" smtClean="0"/>
              <a:t>earth and </a:t>
            </a:r>
            <a:r>
              <a:rPr lang="en-US" sz="2200" dirty="0"/>
              <a:t>created man on </a:t>
            </a:r>
            <a:r>
              <a:rPr lang="en-US" sz="2200" dirty="0" smtClean="0"/>
              <a:t>it; it </a:t>
            </a:r>
            <a:r>
              <a:rPr lang="en-US" sz="2200" dirty="0"/>
              <a:t>was my hands that stretched out the </a:t>
            </a:r>
            <a:r>
              <a:rPr lang="en-US" sz="2200" dirty="0" smtClean="0"/>
              <a:t>heavens, and </a:t>
            </a:r>
            <a:r>
              <a:rPr lang="en-US" sz="2200" dirty="0"/>
              <a:t>I commanded all their </a:t>
            </a:r>
            <a:r>
              <a:rPr lang="en-US" sz="2200" dirty="0" smtClean="0"/>
              <a:t>host.” Is 45:9-12</a:t>
            </a:r>
          </a:p>
          <a:p>
            <a:r>
              <a:rPr lang="en-US" dirty="0" smtClean="0"/>
              <a:t>(</a:t>
            </a:r>
            <a:r>
              <a:rPr lang="en-US" dirty="0" err="1" smtClean="0"/>
              <a:t>Fearfullly</a:t>
            </a:r>
            <a:r>
              <a:rPr lang="en-US" dirty="0" smtClean="0"/>
              <a:t> and wonderfully made: if you have a birth defect, this should be attributed to the fall or </a:t>
            </a:r>
            <a:r>
              <a:rPr lang="en-US" dirty="0" err="1" smtClean="0"/>
              <a:t>satan</a:t>
            </a:r>
            <a:r>
              <a:rPr lang="en-US" dirty="0" smtClean="0"/>
              <a:t>, but not God)</a:t>
            </a:r>
          </a:p>
          <a:p>
            <a:endParaRPr lang="en-US" dirty="0" smtClean="0"/>
          </a:p>
          <a:p>
            <a:endParaRPr lang="en-US" dirty="0"/>
          </a:p>
        </p:txBody>
      </p:sp>
    </p:spTree>
    <p:extLst>
      <p:ext uri="{BB962C8B-B14F-4D97-AF65-F5344CB8AC3E}">
        <p14:creationId xmlns:p14="http://schemas.microsoft.com/office/powerpoint/2010/main" val="1313689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judgments (word curses)</a:t>
            </a:r>
            <a:endParaRPr lang="en-US" dirty="0"/>
          </a:p>
        </p:txBody>
      </p:sp>
      <p:sp>
        <p:nvSpPr>
          <p:cNvPr id="3" name="Content Placeholder 2"/>
          <p:cNvSpPr>
            <a:spLocks noGrp="1"/>
          </p:cNvSpPr>
          <p:nvPr>
            <p:ph idx="1"/>
          </p:nvPr>
        </p:nvSpPr>
        <p:spPr>
          <a:xfrm>
            <a:off x="1154953" y="2360904"/>
            <a:ext cx="9948474" cy="4254500"/>
          </a:xfrm>
        </p:spPr>
        <p:txBody>
          <a:bodyPr>
            <a:normAutofit fontScale="92500" lnSpcReduction="10000"/>
          </a:bodyPr>
          <a:lstStyle/>
          <a:p>
            <a:pPr marL="0" indent="0">
              <a:buNone/>
            </a:pPr>
            <a:r>
              <a:rPr lang="en-US" sz="1900" dirty="0" smtClean="0"/>
              <a:t>Disapproving of what God made</a:t>
            </a:r>
          </a:p>
          <a:p>
            <a:pPr lvl="1"/>
            <a:r>
              <a:rPr lang="en-US" sz="2000" dirty="0"/>
              <a:t>In the future, Satan “the </a:t>
            </a:r>
            <a:r>
              <a:rPr lang="en-US" sz="2000" b="1" dirty="0"/>
              <a:t>accuser</a:t>
            </a:r>
            <a:r>
              <a:rPr lang="en-US" sz="2000" dirty="0"/>
              <a:t> of our brothers has been thrown down, who </a:t>
            </a:r>
            <a:r>
              <a:rPr lang="en-US" sz="2000" b="1" dirty="0"/>
              <a:t>accuses them day and night before our God</a:t>
            </a:r>
            <a:r>
              <a:rPr lang="en-US" sz="2000" dirty="0"/>
              <a:t>.” Rev </a:t>
            </a:r>
            <a:r>
              <a:rPr lang="en-US" sz="2000" dirty="0" smtClean="0"/>
              <a:t>12:10</a:t>
            </a:r>
            <a:endParaRPr lang="en-US" sz="1900" dirty="0" smtClean="0"/>
          </a:p>
          <a:p>
            <a:pPr lvl="1"/>
            <a:r>
              <a:rPr lang="en-US" sz="1900" dirty="0" smtClean="0"/>
              <a:t>“But </a:t>
            </a:r>
            <a:r>
              <a:rPr lang="en-US" sz="1900" dirty="0"/>
              <a:t>now you must put them all away: anger, wrath, malice, </a:t>
            </a:r>
            <a:r>
              <a:rPr lang="en-US" sz="1900" b="1" dirty="0"/>
              <a:t>slander</a:t>
            </a:r>
            <a:r>
              <a:rPr lang="en-US" sz="1900" dirty="0"/>
              <a:t>, and obscene talk from your mouth</a:t>
            </a:r>
            <a:r>
              <a:rPr lang="en-US" sz="1900" dirty="0" smtClean="0"/>
              <a:t>.” Col 3:8</a:t>
            </a:r>
          </a:p>
          <a:p>
            <a:pPr lvl="1"/>
            <a:r>
              <a:rPr lang="en-US" sz="1900" dirty="0"/>
              <a:t>Negative self talk and self condemnation (beating up oneself) </a:t>
            </a:r>
            <a:r>
              <a:rPr lang="en-US" sz="1900" dirty="0" smtClean="0"/>
              <a:t>(“</a:t>
            </a:r>
            <a:r>
              <a:rPr lang="en-US" sz="1900" dirty="0"/>
              <a:t>Look at yourself, you are so </a:t>
            </a:r>
            <a:r>
              <a:rPr lang="en-US" sz="1900" dirty="0" smtClean="0"/>
              <a:t>fat” … </a:t>
            </a:r>
            <a:r>
              <a:rPr lang="en-US" sz="1900" dirty="0"/>
              <a:t>is not motivational </a:t>
            </a:r>
            <a:r>
              <a:rPr lang="en-US" sz="1900" dirty="0" smtClean="0"/>
              <a:t>speech)</a:t>
            </a:r>
          </a:p>
          <a:p>
            <a:pPr marL="0" indent="0">
              <a:buNone/>
            </a:pPr>
            <a:endParaRPr lang="en-US" sz="1900" b="1" dirty="0" smtClean="0"/>
          </a:p>
          <a:p>
            <a:pPr marL="0" indent="0">
              <a:buNone/>
            </a:pPr>
            <a:r>
              <a:rPr lang="en-US" sz="1900" b="1" dirty="0" smtClean="0"/>
              <a:t>Confess and repent</a:t>
            </a:r>
          </a:p>
          <a:p>
            <a:r>
              <a:rPr lang="en-US" sz="1900" dirty="0" smtClean="0"/>
              <a:t>What do you say about yourself that is derogatory? appearance, temperament, personality… (is that what God is saying about you?)</a:t>
            </a:r>
          </a:p>
          <a:p>
            <a:pPr lvl="1"/>
            <a:r>
              <a:rPr lang="en-US" sz="1900" dirty="0" smtClean="0"/>
              <a:t>Parent: “that kid is so strong-willed” (not meant in a good way)</a:t>
            </a:r>
          </a:p>
          <a:p>
            <a:pPr lvl="1"/>
            <a:endParaRPr lang="en-US" dirty="0"/>
          </a:p>
          <a:p>
            <a:pPr marL="457200" lvl="1" indent="0">
              <a:buNone/>
            </a:pPr>
            <a:endParaRPr lang="en-US" dirty="0"/>
          </a:p>
        </p:txBody>
      </p:sp>
    </p:spTree>
    <p:extLst>
      <p:ext uri="{BB962C8B-B14F-4D97-AF65-F5344CB8AC3E}">
        <p14:creationId xmlns:p14="http://schemas.microsoft.com/office/powerpoint/2010/main" val="1305233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Attacked Identity</a:t>
            </a:r>
            <a:endParaRPr lang="en-US" dirty="0"/>
          </a:p>
        </p:txBody>
      </p:sp>
      <p:sp>
        <p:nvSpPr>
          <p:cNvPr id="3" name="Content Placeholder 2"/>
          <p:cNvSpPr>
            <a:spLocks noGrp="1"/>
          </p:cNvSpPr>
          <p:nvPr>
            <p:ph idx="1"/>
          </p:nvPr>
        </p:nvSpPr>
        <p:spPr>
          <a:xfrm>
            <a:off x="968342" y="2342243"/>
            <a:ext cx="9743200" cy="4095880"/>
          </a:xfrm>
        </p:spPr>
        <p:txBody>
          <a:bodyPr>
            <a:normAutofit fontScale="92500" lnSpcReduction="10000"/>
          </a:bodyPr>
          <a:lstStyle/>
          <a:p>
            <a:pPr marL="0" indent="0">
              <a:buNone/>
            </a:pPr>
            <a:r>
              <a:rPr lang="en-US" sz="2200" dirty="0" smtClean="0"/>
              <a:t>Our agreement with the critical words/actions is what matters</a:t>
            </a:r>
          </a:p>
          <a:p>
            <a:r>
              <a:rPr lang="en-US" sz="2200" dirty="0"/>
              <a:t>“Like a sparrow in its flitting, like a swallow in its flying, a </a:t>
            </a:r>
            <a:r>
              <a:rPr lang="en-US" sz="2200" b="1" dirty="0"/>
              <a:t>curse</a:t>
            </a:r>
            <a:r>
              <a:rPr lang="en-US" sz="2200" dirty="0"/>
              <a:t> that is causeless does not alight</a:t>
            </a:r>
            <a:r>
              <a:rPr lang="en-US" sz="2200" dirty="0" smtClean="0"/>
              <a:t>.” </a:t>
            </a:r>
            <a:r>
              <a:rPr lang="en-US" sz="2200" dirty="0" err="1" smtClean="0"/>
              <a:t>Prov</a:t>
            </a:r>
            <a:r>
              <a:rPr lang="en-US" sz="2200" dirty="0" smtClean="0"/>
              <a:t> 26:2</a:t>
            </a:r>
          </a:p>
          <a:p>
            <a:endParaRPr lang="en-US" sz="2200" dirty="0" smtClean="0"/>
          </a:p>
          <a:p>
            <a:r>
              <a:rPr lang="en-US" sz="2200" dirty="0" smtClean="0"/>
              <a:t>If we are secure in our identity then other’s words/actions have little effect </a:t>
            </a:r>
            <a:endParaRPr lang="en-US" sz="2200" dirty="0"/>
          </a:p>
          <a:p>
            <a:r>
              <a:rPr lang="en-US" sz="2200" dirty="0" smtClean="0"/>
              <a:t>Adults may not agree with everything said about them or done to them</a:t>
            </a:r>
          </a:p>
          <a:p>
            <a:r>
              <a:rPr lang="en-US" sz="2200" dirty="0" smtClean="0"/>
              <a:t>Childhood abuse (while identity is still forming) </a:t>
            </a:r>
          </a:p>
          <a:p>
            <a:pPr lvl="1"/>
            <a:r>
              <a:rPr lang="en-US" sz="2000" dirty="0" smtClean="0"/>
              <a:t>physical, mental, emotional abuse, neglect, rejection, critical words, …</a:t>
            </a:r>
          </a:p>
          <a:p>
            <a:pPr lvl="1"/>
            <a:r>
              <a:rPr lang="en-US" sz="2200" dirty="0" smtClean="0"/>
              <a:t>can deeply define who we are (I am a bad or dirty child, not worth healthy love, small, insignificant, victim,…). We believe lies about ourselves…</a:t>
            </a:r>
          </a:p>
          <a:p>
            <a:endParaRPr lang="en-US" dirty="0"/>
          </a:p>
        </p:txBody>
      </p:sp>
    </p:spTree>
    <p:extLst>
      <p:ext uri="{BB962C8B-B14F-4D97-AF65-F5344CB8AC3E}">
        <p14:creationId xmlns:p14="http://schemas.microsoft.com/office/powerpoint/2010/main" val="1658231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Broken identity: broken world</a:t>
            </a:r>
            <a:endParaRPr lang="en-US" dirty="0"/>
          </a:p>
        </p:txBody>
      </p:sp>
      <p:sp>
        <p:nvSpPr>
          <p:cNvPr id="3" name="Content Placeholder 2"/>
          <p:cNvSpPr>
            <a:spLocks noGrp="1"/>
          </p:cNvSpPr>
          <p:nvPr>
            <p:ph idx="1"/>
          </p:nvPr>
        </p:nvSpPr>
        <p:spPr>
          <a:xfrm>
            <a:off x="1154955" y="2603499"/>
            <a:ext cx="9182414" cy="4138263"/>
          </a:xfrm>
        </p:spPr>
        <p:txBody>
          <a:bodyPr>
            <a:normAutofit/>
          </a:bodyPr>
          <a:lstStyle/>
          <a:p>
            <a:r>
              <a:rPr lang="en-US" sz="2000" dirty="0" smtClean="0"/>
              <a:t>Childhood trauma</a:t>
            </a:r>
          </a:p>
          <a:p>
            <a:pPr lvl="1"/>
            <a:r>
              <a:rPr lang="en-US" sz="2000" dirty="0"/>
              <a:t>Death of a loved one (parent)</a:t>
            </a:r>
          </a:p>
          <a:p>
            <a:pPr lvl="1"/>
            <a:r>
              <a:rPr lang="en-US" sz="2000" dirty="0"/>
              <a:t>Divorce of parents</a:t>
            </a:r>
          </a:p>
          <a:p>
            <a:pPr lvl="1"/>
            <a:r>
              <a:rPr lang="en-US" sz="2000" dirty="0" smtClean="0"/>
              <a:t>Abuse (physical, sexual, emotional, mental,…)</a:t>
            </a:r>
            <a:endParaRPr lang="en-US" sz="2000" dirty="0"/>
          </a:p>
          <a:p>
            <a:pPr lvl="1"/>
            <a:r>
              <a:rPr lang="en-US" sz="2000" dirty="0" smtClean="0"/>
              <a:t>Neglected or orphaned </a:t>
            </a:r>
            <a:endParaRPr lang="en-US" sz="2000" dirty="0"/>
          </a:p>
          <a:p>
            <a:pPr lvl="1"/>
            <a:r>
              <a:rPr lang="en-US" sz="2000" dirty="0"/>
              <a:t>Rejection – 1000 slights or one time </a:t>
            </a:r>
            <a:r>
              <a:rPr lang="en-US" sz="2000" dirty="0" smtClean="0"/>
              <a:t>action</a:t>
            </a:r>
          </a:p>
          <a:p>
            <a:r>
              <a:rPr lang="en-US" sz="2000" dirty="0"/>
              <a:t>Inner vows as a child – never get hurt again, never trust anyone, be self reliant,… </a:t>
            </a:r>
          </a:p>
          <a:p>
            <a:r>
              <a:rPr lang="en-US" sz="2000" dirty="0" smtClean="0"/>
              <a:t> Circumstances define us </a:t>
            </a:r>
            <a:r>
              <a:rPr lang="en-US" sz="2000" dirty="0"/>
              <a:t>(discern circumstances, not all are from God)</a:t>
            </a:r>
            <a:endParaRPr lang="en-US" sz="2000" dirty="0" smtClean="0"/>
          </a:p>
          <a:p>
            <a:pPr lvl="1"/>
            <a:endParaRPr lang="en-US" dirty="0"/>
          </a:p>
        </p:txBody>
      </p:sp>
    </p:spTree>
    <p:extLst>
      <p:ext uri="{BB962C8B-B14F-4D97-AF65-F5344CB8AC3E}">
        <p14:creationId xmlns:p14="http://schemas.microsoft.com/office/powerpoint/2010/main" val="317072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Identity</a:t>
            </a:r>
            <a:endParaRPr lang="en-US" dirty="0"/>
          </a:p>
        </p:txBody>
      </p:sp>
      <p:sp>
        <p:nvSpPr>
          <p:cNvPr id="3" name="Content Placeholder 2"/>
          <p:cNvSpPr>
            <a:spLocks noGrp="1"/>
          </p:cNvSpPr>
          <p:nvPr>
            <p:ph idx="1"/>
          </p:nvPr>
        </p:nvSpPr>
        <p:spPr>
          <a:xfrm>
            <a:off x="1154955" y="2603500"/>
            <a:ext cx="9337398" cy="4254500"/>
          </a:xfrm>
        </p:spPr>
        <p:txBody>
          <a:bodyPr>
            <a:normAutofit/>
          </a:bodyPr>
          <a:lstStyle/>
          <a:p>
            <a:r>
              <a:rPr lang="en-US" sz="2000" dirty="0" smtClean="0"/>
              <a:t>Where are the areas that </a:t>
            </a:r>
            <a:r>
              <a:rPr lang="en-US" sz="2000" b="1" dirty="0" smtClean="0"/>
              <a:t>true identity</a:t>
            </a:r>
            <a:r>
              <a:rPr lang="en-US" sz="2000" dirty="0" smtClean="0"/>
              <a:t> has not been instilled and formed in you? (abuse, neglect, family beliefs,…)</a:t>
            </a:r>
          </a:p>
          <a:p>
            <a:pPr lvl="1"/>
            <a:r>
              <a:rPr lang="en-US" sz="2000" dirty="0" smtClean="0"/>
              <a:t>Insecurity</a:t>
            </a:r>
            <a:r>
              <a:rPr lang="en-US" sz="2000" dirty="0"/>
              <a:t>, </a:t>
            </a:r>
            <a:r>
              <a:rPr lang="en-US" sz="2000" dirty="0" smtClean="0"/>
              <a:t>powerless, unloved</a:t>
            </a:r>
            <a:r>
              <a:rPr lang="en-US" sz="2000" dirty="0"/>
              <a:t>, unworthy, </a:t>
            </a:r>
            <a:r>
              <a:rPr lang="en-US" sz="2000" dirty="0" smtClean="0"/>
              <a:t>untrusting, self-abasing</a:t>
            </a:r>
            <a:r>
              <a:rPr lang="en-US" sz="2000" dirty="0" smtClean="0"/>
              <a:t>,…</a:t>
            </a:r>
            <a:endParaRPr lang="en-US" sz="2000" dirty="0"/>
          </a:p>
          <a:p>
            <a:pPr lvl="1"/>
            <a:r>
              <a:rPr lang="en-US" sz="2000" dirty="0"/>
              <a:t>Prideful, </a:t>
            </a:r>
            <a:r>
              <a:rPr lang="en-US" sz="2000" dirty="0" smtClean="0"/>
              <a:t>arrogant, believe </a:t>
            </a:r>
            <a:r>
              <a:rPr lang="en-US" sz="2000" dirty="0"/>
              <a:t>too much of </a:t>
            </a:r>
            <a:r>
              <a:rPr lang="en-US" sz="2000" dirty="0" smtClean="0"/>
              <a:t>yourself,…</a:t>
            </a:r>
            <a:endParaRPr lang="en-US" sz="2000" dirty="0"/>
          </a:p>
          <a:p>
            <a:endParaRPr lang="en-US" sz="2000" dirty="0" smtClean="0"/>
          </a:p>
          <a:p>
            <a:r>
              <a:rPr lang="en-US" sz="2000" dirty="0" smtClean="0"/>
              <a:t>How do we work with God to get solid identity in Him?</a:t>
            </a:r>
          </a:p>
          <a:p>
            <a:pPr lvl="1"/>
            <a:r>
              <a:rPr lang="en-US" sz="2000" dirty="0" smtClean="0"/>
              <a:t>Renew our minds daily (or more often)</a:t>
            </a:r>
          </a:p>
          <a:p>
            <a:pPr lvl="1"/>
            <a:r>
              <a:rPr lang="en-US" sz="2000" dirty="0" smtClean="0"/>
              <a:t>Meditate and memorize Biblical the identity statements (do art about them, write about them,…)</a:t>
            </a:r>
          </a:p>
          <a:p>
            <a:pPr lvl="1"/>
            <a:r>
              <a:rPr lang="en-US" sz="2000" dirty="0" smtClean="0"/>
              <a:t>Review childhood circumstances with Christ’s perspective of us</a:t>
            </a:r>
          </a:p>
          <a:p>
            <a:pPr marL="0" indent="0">
              <a:buNone/>
            </a:pPr>
            <a:endParaRPr lang="en-US"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28144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3298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a:xfrm>
            <a:off x="1154954" y="2603499"/>
            <a:ext cx="9290903" cy="4254501"/>
          </a:xfrm>
        </p:spPr>
        <p:txBody>
          <a:bodyPr>
            <a:normAutofit fontScale="92500" lnSpcReduction="20000"/>
          </a:bodyPr>
          <a:lstStyle/>
          <a:p>
            <a:r>
              <a:rPr lang="en-US" sz="2200" dirty="0" smtClean="0"/>
              <a:t>Relationship with God</a:t>
            </a:r>
          </a:p>
          <a:p>
            <a:pPr lvl="1"/>
            <a:r>
              <a:rPr lang="en-US" sz="2200" dirty="0" smtClean="0"/>
              <a:t>Do </a:t>
            </a:r>
            <a:r>
              <a:rPr lang="en-US" sz="2200" dirty="0"/>
              <a:t>you </a:t>
            </a:r>
            <a:r>
              <a:rPr lang="en-US" sz="2200" dirty="0" smtClean="0"/>
              <a:t>ever feel </a:t>
            </a:r>
            <a:r>
              <a:rPr lang="en-US" sz="2200" dirty="0"/>
              <a:t>you aren't good enough to meet His standards?</a:t>
            </a:r>
          </a:p>
          <a:p>
            <a:pPr lvl="1"/>
            <a:r>
              <a:rPr lang="en-US" sz="2200" dirty="0" smtClean="0"/>
              <a:t>Do </a:t>
            </a:r>
            <a:r>
              <a:rPr lang="en-US" sz="2200" dirty="0"/>
              <a:t>you see Him as a loving </a:t>
            </a:r>
            <a:r>
              <a:rPr lang="en-US" sz="2200" dirty="0" smtClean="0"/>
              <a:t>father </a:t>
            </a:r>
            <a:r>
              <a:rPr lang="en-US" sz="2200" dirty="0"/>
              <a:t>or a dictator</a:t>
            </a:r>
            <a:r>
              <a:rPr lang="en-US" sz="2200" dirty="0" smtClean="0"/>
              <a:t>?</a:t>
            </a:r>
          </a:p>
          <a:p>
            <a:pPr lvl="1"/>
            <a:r>
              <a:rPr lang="en-US" sz="2200" dirty="0" smtClean="0"/>
              <a:t>Do </a:t>
            </a:r>
            <a:r>
              <a:rPr lang="en-US" sz="2200" dirty="0"/>
              <a:t>you feel God's love in your life?</a:t>
            </a:r>
          </a:p>
          <a:p>
            <a:pPr lvl="1"/>
            <a:r>
              <a:rPr lang="en-US" sz="2200" dirty="0" smtClean="0"/>
              <a:t>Do </a:t>
            </a:r>
            <a:r>
              <a:rPr lang="en-US" sz="2200" dirty="0"/>
              <a:t>you feel like your sins are forgiven? Or do you feel guilty?</a:t>
            </a:r>
          </a:p>
          <a:p>
            <a:pPr lvl="1"/>
            <a:r>
              <a:rPr lang="en-US" sz="2200" dirty="0" smtClean="0"/>
              <a:t>Do </a:t>
            </a:r>
            <a:r>
              <a:rPr lang="en-US" sz="2200" dirty="0"/>
              <a:t>you feel that God is angry or upset with you</a:t>
            </a:r>
            <a:r>
              <a:rPr lang="en-US" sz="2200" dirty="0" smtClean="0"/>
              <a:t>?</a:t>
            </a:r>
            <a:endParaRPr lang="en-US" sz="2200" dirty="0"/>
          </a:p>
          <a:p>
            <a:r>
              <a:rPr lang="en-US" sz="2200" dirty="0" smtClean="0"/>
              <a:t>Works</a:t>
            </a:r>
          </a:p>
          <a:p>
            <a:pPr lvl="1"/>
            <a:r>
              <a:rPr lang="en-US" sz="2200" dirty="0" smtClean="0"/>
              <a:t>Do </a:t>
            </a:r>
            <a:r>
              <a:rPr lang="en-US" sz="2200" dirty="0"/>
              <a:t>you believe that it's only by the Blood of Jesus that your sins are forgiven? Or do you feel you need to earn your forgiveness in any way</a:t>
            </a:r>
            <a:r>
              <a:rPr lang="en-US" sz="2200" dirty="0" smtClean="0"/>
              <a:t>?</a:t>
            </a:r>
          </a:p>
          <a:p>
            <a:pPr lvl="1"/>
            <a:r>
              <a:rPr lang="en-US" sz="2200" dirty="0" smtClean="0"/>
              <a:t>Do </a:t>
            </a:r>
            <a:r>
              <a:rPr lang="en-US" sz="2200" dirty="0"/>
              <a:t>you feel that doing good things, you earn God's love and acceptance?</a:t>
            </a:r>
          </a:p>
          <a:p>
            <a:endParaRPr lang="en-US" dirty="0"/>
          </a:p>
          <a:p>
            <a:endParaRPr lang="en-US" dirty="0"/>
          </a:p>
        </p:txBody>
      </p:sp>
    </p:spTree>
    <p:extLst>
      <p:ext uri="{BB962C8B-B14F-4D97-AF65-F5344CB8AC3E}">
        <p14:creationId xmlns:p14="http://schemas.microsoft.com/office/powerpoint/2010/main" val="3960056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statements</a:t>
            </a:r>
            <a:endParaRPr lang="en-US" dirty="0"/>
          </a:p>
        </p:txBody>
      </p:sp>
      <p:sp>
        <p:nvSpPr>
          <p:cNvPr id="3" name="Content Placeholder 2"/>
          <p:cNvSpPr>
            <a:spLocks noGrp="1"/>
          </p:cNvSpPr>
          <p:nvPr>
            <p:ph idx="1"/>
          </p:nvPr>
        </p:nvSpPr>
        <p:spPr>
          <a:xfrm>
            <a:off x="1154953" y="2398547"/>
            <a:ext cx="9802080" cy="4144141"/>
          </a:xfrm>
        </p:spPr>
        <p:txBody>
          <a:bodyPr>
            <a:normAutofit fontScale="92500" lnSpcReduction="10000"/>
          </a:bodyPr>
          <a:lstStyle/>
          <a:p>
            <a:r>
              <a:rPr lang="en-US" sz="2000" dirty="0" smtClean="0"/>
              <a:t>Time to memorize some identity statements and make them your new internal dialog. Anything competing with these ideas need to be tossed out immediately. </a:t>
            </a:r>
          </a:p>
          <a:p>
            <a:pPr lvl="1"/>
            <a:r>
              <a:rPr lang="en-US" sz="2000" dirty="0" smtClean="0"/>
              <a:t>“I am a child of God and dearly beloved” and “the opinions of man will never matter as much as my heavenly Father’s thoughts toward me which are innumerable” </a:t>
            </a:r>
            <a:r>
              <a:rPr lang="en-US" sz="2000" dirty="0"/>
              <a:t>and “I am royalty”</a:t>
            </a:r>
          </a:p>
          <a:p>
            <a:pPr lvl="1"/>
            <a:r>
              <a:rPr lang="en-US" sz="2000" dirty="0" smtClean="0"/>
              <a:t>“I have been washed clean by the blood of Jesus and I will not be reminded of my past”</a:t>
            </a:r>
          </a:p>
          <a:p>
            <a:pPr lvl="1"/>
            <a:r>
              <a:rPr lang="en-US" sz="2000" dirty="0" smtClean="0"/>
              <a:t>“What people did to me was wrong but I forgive them” (ask Jesus to show you the situation with Him in it)</a:t>
            </a:r>
          </a:p>
          <a:p>
            <a:pPr lvl="1"/>
            <a:r>
              <a:rPr lang="en-US" sz="2000" dirty="0" smtClean="0"/>
              <a:t>“I am never alone or forgotten” and “I have a new spiritual family with many brothers and sisters to love” </a:t>
            </a:r>
            <a:r>
              <a:rPr lang="en-US" sz="2000" dirty="0"/>
              <a:t>and “I am a co-heir with Christ”</a:t>
            </a:r>
          </a:p>
          <a:p>
            <a:pPr lvl="1"/>
            <a:r>
              <a:rPr lang="en-US" sz="2000" dirty="0" smtClean="0"/>
              <a:t>“I am capable and powerful with the Holy Spirit in me”</a:t>
            </a:r>
          </a:p>
          <a:p>
            <a:endParaRPr lang="en-US" dirty="0"/>
          </a:p>
        </p:txBody>
      </p:sp>
    </p:spTree>
    <p:extLst>
      <p:ext uri="{BB962C8B-B14F-4D97-AF65-F5344CB8AC3E}">
        <p14:creationId xmlns:p14="http://schemas.microsoft.com/office/powerpoint/2010/main" val="10637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Identity</a:t>
            </a:r>
            <a:endParaRPr lang="en-US" dirty="0"/>
          </a:p>
        </p:txBody>
      </p:sp>
      <p:sp>
        <p:nvSpPr>
          <p:cNvPr id="3" name="Content Placeholder 2"/>
          <p:cNvSpPr>
            <a:spLocks noGrp="1"/>
          </p:cNvSpPr>
          <p:nvPr>
            <p:ph idx="1"/>
          </p:nvPr>
        </p:nvSpPr>
        <p:spPr>
          <a:xfrm>
            <a:off x="968975" y="2603500"/>
            <a:ext cx="10464232" cy="4254500"/>
          </a:xfrm>
        </p:spPr>
        <p:txBody>
          <a:bodyPr>
            <a:noAutofit/>
          </a:bodyPr>
          <a:lstStyle/>
          <a:p>
            <a:r>
              <a:rPr lang="en-US" sz="2000" dirty="0" smtClean="0"/>
              <a:t>Is my God given identity my primary internal voice? (“I am a child of God, dearly beloved” “I have been fully washed by His blood and am clean”)</a:t>
            </a:r>
          </a:p>
          <a:p>
            <a:r>
              <a:rPr lang="en-US" sz="2000" dirty="0" smtClean="0"/>
              <a:t>Is my spiritual identity more important than cultural, family, or gender identity?</a:t>
            </a:r>
          </a:p>
          <a:p>
            <a:r>
              <a:rPr lang="en-US" sz="2000" dirty="0" smtClean="0"/>
              <a:t>Where has my identity been lost or stolen?</a:t>
            </a:r>
          </a:p>
          <a:p>
            <a:pPr lvl="1"/>
            <a:r>
              <a:rPr lang="en-US" sz="2000" dirty="0"/>
              <a:t>What  situations in life have I let define me? (powerless, insignificant, pride,…)</a:t>
            </a:r>
          </a:p>
          <a:p>
            <a:pPr lvl="1"/>
            <a:r>
              <a:rPr lang="en-US" sz="2000" dirty="0" smtClean="0"/>
              <a:t>What did people do to me or say to me or the way they treated me that made me believe something contrary to what God thinks about me?</a:t>
            </a:r>
          </a:p>
          <a:p>
            <a:pPr lvl="1"/>
            <a:r>
              <a:rPr lang="en-US" sz="2000" dirty="0" smtClean="0"/>
              <a:t>Are there failures that I let define me? (loser, not capable, failure,…)</a:t>
            </a:r>
          </a:p>
          <a:p>
            <a:pPr lvl="1"/>
            <a:r>
              <a:rPr lang="en-US" sz="2000" dirty="0" smtClean="0"/>
              <a:t>Are there successes (career, education, spouse,…) that have redefined my identity? Should my identity be wrapped in these fleeting things?</a:t>
            </a:r>
            <a:endParaRPr lang="en-US" sz="2000" dirty="0"/>
          </a:p>
        </p:txBody>
      </p:sp>
    </p:spTree>
    <p:extLst>
      <p:ext uri="{BB962C8B-B14F-4D97-AF65-F5344CB8AC3E}">
        <p14:creationId xmlns:p14="http://schemas.microsoft.com/office/powerpoint/2010/main" val="47210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&amp; WORTH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0909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worth and identity</a:t>
            </a:r>
            <a:endParaRPr lang="en-US" dirty="0"/>
          </a:p>
        </p:txBody>
      </p:sp>
      <p:sp>
        <p:nvSpPr>
          <p:cNvPr id="3" name="Content Placeholder 2"/>
          <p:cNvSpPr>
            <a:spLocks noGrp="1"/>
          </p:cNvSpPr>
          <p:nvPr>
            <p:ph idx="1"/>
          </p:nvPr>
        </p:nvSpPr>
        <p:spPr>
          <a:xfrm>
            <a:off x="1154955" y="2603500"/>
            <a:ext cx="9439473" cy="3923424"/>
          </a:xfrm>
        </p:spPr>
        <p:txBody>
          <a:bodyPr>
            <a:normAutofit/>
          </a:bodyPr>
          <a:lstStyle/>
          <a:p>
            <a:r>
              <a:rPr lang="en-US" sz="2200" dirty="0"/>
              <a:t>B</a:t>
            </a:r>
            <a:r>
              <a:rPr lang="en-US" sz="2200" dirty="0" smtClean="0"/>
              <a:t>oth </a:t>
            </a:r>
            <a:r>
              <a:rPr lang="en-US" sz="2200" dirty="0"/>
              <a:t>worth and identity </a:t>
            </a:r>
            <a:r>
              <a:rPr lang="en-US" sz="2200" dirty="0" smtClean="0"/>
              <a:t>are defined best relationally (us and God)</a:t>
            </a:r>
            <a:endParaRPr lang="en-US" sz="2200" dirty="0" smtClean="0"/>
          </a:p>
          <a:p>
            <a:r>
              <a:rPr lang="en-US" sz="2200" dirty="0" smtClean="0"/>
              <a:t>There </a:t>
            </a:r>
            <a:r>
              <a:rPr lang="en-US" sz="2200" dirty="0"/>
              <a:t>are many that try to discover their worth and identity outside of </a:t>
            </a:r>
            <a:r>
              <a:rPr lang="en-US" sz="2200" dirty="0" smtClean="0"/>
              <a:t>God</a:t>
            </a:r>
          </a:p>
          <a:p>
            <a:pPr lvl="1"/>
            <a:r>
              <a:rPr lang="en-US" sz="2000" dirty="0" smtClean="0"/>
              <a:t>Incomplete: “I </a:t>
            </a:r>
            <a:r>
              <a:rPr lang="en-US" sz="2000" dirty="0"/>
              <a:t>am worth it” and “I deserved to be loved well” </a:t>
            </a:r>
            <a:endParaRPr lang="en-US" sz="2000" dirty="0" smtClean="0"/>
          </a:p>
          <a:p>
            <a:pPr lvl="1"/>
            <a:r>
              <a:rPr lang="en-US" sz="2000" dirty="0" smtClean="0"/>
              <a:t>Complete: “I </a:t>
            </a:r>
            <a:r>
              <a:rPr lang="en-US" sz="2000" dirty="0"/>
              <a:t>am worth it because </a:t>
            </a:r>
            <a:r>
              <a:rPr lang="en-US" sz="2000" dirty="0" smtClean="0"/>
              <a:t>I am created in the image of God, additionally Christ </a:t>
            </a:r>
            <a:r>
              <a:rPr lang="en-US" sz="2000" dirty="0"/>
              <a:t>set my value with His blood” and “I deserve to be loved well because I was created by a </a:t>
            </a:r>
            <a:r>
              <a:rPr lang="en-US" sz="2000" dirty="0" smtClean="0"/>
              <a:t>loving </a:t>
            </a:r>
            <a:r>
              <a:rPr lang="en-US" sz="2000" dirty="0"/>
              <a:t>Father to be in a loving relationship with </a:t>
            </a:r>
            <a:r>
              <a:rPr lang="en-US" sz="2000" dirty="0" smtClean="0"/>
              <a:t>Him” </a:t>
            </a:r>
          </a:p>
          <a:p>
            <a:r>
              <a:rPr lang="en-US" sz="2200" dirty="0" smtClean="0"/>
              <a:t>As </a:t>
            </a:r>
            <a:r>
              <a:rPr lang="en-US" sz="2200" dirty="0"/>
              <a:t>His </a:t>
            </a:r>
            <a:r>
              <a:rPr lang="en-US" sz="2200" dirty="0" smtClean="0"/>
              <a:t>creation, </a:t>
            </a:r>
            <a:r>
              <a:rPr lang="en-US" sz="2200" dirty="0"/>
              <a:t>He </a:t>
            </a:r>
            <a:r>
              <a:rPr lang="en-US" sz="2200" dirty="0" smtClean="0"/>
              <a:t>defines us (identity) </a:t>
            </a:r>
            <a:r>
              <a:rPr lang="en-US" sz="2200" dirty="0"/>
              <a:t>and </a:t>
            </a:r>
            <a:r>
              <a:rPr lang="en-US" sz="2200" dirty="0" smtClean="0"/>
              <a:t>valuates us (worth) </a:t>
            </a:r>
            <a:endParaRPr lang="en-US" sz="2200" dirty="0"/>
          </a:p>
        </p:txBody>
      </p:sp>
    </p:spTree>
    <p:extLst>
      <p:ext uri="{BB962C8B-B14F-4D97-AF65-F5344CB8AC3E}">
        <p14:creationId xmlns:p14="http://schemas.microsoft.com/office/powerpoint/2010/main" val="176452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created ones</a:t>
            </a:r>
            <a:endParaRPr lang="en-US" dirty="0"/>
          </a:p>
        </p:txBody>
      </p:sp>
      <p:sp>
        <p:nvSpPr>
          <p:cNvPr id="3" name="Content Placeholder 2"/>
          <p:cNvSpPr>
            <a:spLocks noGrp="1"/>
          </p:cNvSpPr>
          <p:nvPr>
            <p:ph idx="1"/>
          </p:nvPr>
        </p:nvSpPr>
        <p:spPr>
          <a:xfrm>
            <a:off x="1154954" y="2402237"/>
            <a:ext cx="10022797" cy="4329639"/>
          </a:xfrm>
        </p:spPr>
        <p:txBody>
          <a:bodyPr>
            <a:normAutofit/>
          </a:bodyPr>
          <a:lstStyle/>
          <a:p>
            <a:r>
              <a:rPr lang="en-US" sz="2200" b="1" dirty="0" smtClean="0"/>
              <a:t>All </a:t>
            </a:r>
            <a:r>
              <a:rPr lang="en-US" sz="2200" b="1" dirty="0" smtClean="0"/>
              <a:t>humans </a:t>
            </a:r>
            <a:r>
              <a:rPr lang="en-US" sz="2200" dirty="0" smtClean="0"/>
              <a:t>(believers and unbelievers) were created by God in His image (before the fall); humans are a special creation</a:t>
            </a:r>
          </a:p>
          <a:p>
            <a:r>
              <a:rPr lang="en-US" sz="2200" dirty="0" smtClean="0"/>
              <a:t>“So </a:t>
            </a:r>
            <a:r>
              <a:rPr lang="en-US" sz="2200" dirty="0"/>
              <a:t>God created man in his own </a:t>
            </a:r>
            <a:r>
              <a:rPr lang="en-US" sz="2200" dirty="0" smtClean="0"/>
              <a:t>image, in </a:t>
            </a:r>
            <a:r>
              <a:rPr lang="en-US" sz="2200" dirty="0"/>
              <a:t>the </a:t>
            </a:r>
            <a:r>
              <a:rPr lang="en-US" sz="2200" b="1" dirty="0"/>
              <a:t>image of God </a:t>
            </a:r>
            <a:r>
              <a:rPr lang="en-US" sz="2200" dirty="0"/>
              <a:t>he created </a:t>
            </a:r>
            <a:r>
              <a:rPr lang="en-US" sz="2200" dirty="0" smtClean="0"/>
              <a:t>him; male </a:t>
            </a:r>
            <a:r>
              <a:rPr lang="en-US" sz="2200" dirty="0"/>
              <a:t>and female he created them</a:t>
            </a:r>
            <a:r>
              <a:rPr lang="en-US" sz="2200" dirty="0" smtClean="0"/>
              <a:t>.” Gen 1:27</a:t>
            </a:r>
          </a:p>
          <a:p>
            <a:endParaRPr lang="en-US" sz="2200" dirty="0" smtClean="0"/>
          </a:p>
          <a:p>
            <a:r>
              <a:rPr lang="en-US" sz="2200" dirty="0" smtClean="0"/>
              <a:t>God created according to His will</a:t>
            </a:r>
          </a:p>
          <a:p>
            <a:r>
              <a:rPr lang="en-US" sz="2200" dirty="0" smtClean="0"/>
              <a:t>“Worthy </a:t>
            </a:r>
            <a:r>
              <a:rPr lang="en-US" sz="2200" dirty="0"/>
              <a:t>are you, our Lord and </a:t>
            </a:r>
            <a:r>
              <a:rPr lang="en-US" sz="2200" dirty="0" smtClean="0"/>
              <a:t>God, to </a:t>
            </a:r>
            <a:r>
              <a:rPr lang="en-US" sz="2200" dirty="0"/>
              <a:t>receive glory and honor and </a:t>
            </a:r>
            <a:r>
              <a:rPr lang="en-US" sz="2200" dirty="0" smtClean="0"/>
              <a:t>power, for you created all things,</a:t>
            </a:r>
            <a:r>
              <a:rPr lang="en-US" sz="2200" dirty="0"/>
              <a:t> </a:t>
            </a:r>
            <a:r>
              <a:rPr lang="en-US" sz="2200" dirty="0" smtClean="0"/>
              <a:t>and </a:t>
            </a:r>
            <a:r>
              <a:rPr lang="en-US" sz="2200" dirty="0"/>
              <a:t>by </a:t>
            </a:r>
            <a:r>
              <a:rPr lang="en-US" sz="2200" b="1" dirty="0"/>
              <a:t>your will </a:t>
            </a:r>
            <a:r>
              <a:rPr lang="en-US" sz="2200" dirty="0"/>
              <a:t>they existed and were created</a:t>
            </a:r>
            <a:r>
              <a:rPr lang="en-US" sz="2200" dirty="0" smtClean="0"/>
              <a:t>.” Rev 4:11</a:t>
            </a:r>
          </a:p>
          <a:p>
            <a:endParaRPr lang="en-US" sz="2200" dirty="0"/>
          </a:p>
          <a:p>
            <a:pPr lvl="1"/>
            <a:endParaRPr lang="en-US" dirty="0"/>
          </a:p>
        </p:txBody>
      </p:sp>
    </p:spTree>
    <p:extLst>
      <p:ext uri="{BB962C8B-B14F-4D97-AF65-F5344CB8AC3E}">
        <p14:creationId xmlns:p14="http://schemas.microsoft.com/office/powerpoint/2010/main" val="295276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created us</a:t>
            </a:r>
            <a:endParaRPr lang="en-US" dirty="0"/>
          </a:p>
        </p:txBody>
      </p:sp>
      <p:sp>
        <p:nvSpPr>
          <p:cNvPr id="3" name="Content Placeholder 2"/>
          <p:cNvSpPr>
            <a:spLocks noGrp="1"/>
          </p:cNvSpPr>
          <p:nvPr>
            <p:ph idx="1"/>
          </p:nvPr>
        </p:nvSpPr>
        <p:spPr>
          <a:xfrm>
            <a:off x="603696" y="2631024"/>
            <a:ext cx="11157914" cy="3939190"/>
          </a:xfrm>
        </p:spPr>
        <p:txBody>
          <a:bodyPr>
            <a:noAutofit/>
          </a:bodyPr>
          <a:lstStyle/>
          <a:p>
            <a:r>
              <a:rPr lang="en-US" sz="2400" dirty="0" smtClean="0"/>
              <a:t>“For </a:t>
            </a:r>
            <a:r>
              <a:rPr lang="en-US" sz="2400" dirty="0"/>
              <a:t>you </a:t>
            </a:r>
            <a:r>
              <a:rPr lang="en-US" sz="2400" b="1" dirty="0"/>
              <a:t>formed</a:t>
            </a:r>
            <a:r>
              <a:rPr lang="en-US" sz="2400" dirty="0"/>
              <a:t> my inward </a:t>
            </a:r>
            <a:r>
              <a:rPr lang="en-US" sz="2400" dirty="0" smtClean="0"/>
              <a:t>parts; you </a:t>
            </a:r>
            <a:r>
              <a:rPr lang="en-US" sz="2400" b="1" dirty="0"/>
              <a:t>knitted</a:t>
            </a:r>
            <a:r>
              <a:rPr lang="en-US" sz="2400" dirty="0"/>
              <a:t> me together in my mother's womb</a:t>
            </a:r>
            <a:r>
              <a:rPr lang="en-US" sz="2400" dirty="0" smtClean="0"/>
              <a:t>. </a:t>
            </a:r>
            <a:r>
              <a:rPr lang="en-US" sz="2400" baseline="30000" dirty="0"/>
              <a:t> </a:t>
            </a:r>
            <a:r>
              <a:rPr lang="en-US" sz="2400" dirty="0"/>
              <a:t>I praise you, for I am </a:t>
            </a:r>
            <a:r>
              <a:rPr lang="en-US" sz="2400" b="1" dirty="0"/>
              <a:t>fearfully and wonderfully </a:t>
            </a:r>
            <a:r>
              <a:rPr lang="en-US" sz="2400" b="1" dirty="0" smtClean="0"/>
              <a:t>made</a:t>
            </a:r>
            <a:r>
              <a:rPr lang="en-US" sz="2400" dirty="0" smtClean="0"/>
              <a:t>. Wonderful </a:t>
            </a:r>
            <a:r>
              <a:rPr lang="en-US" sz="2400" dirty="0"/>
              <a:t>are your </a:t>
            </a:r>
            <a:r>
              <a:rPr lang="en-US" sz="2400" dirty="0" smtClean="0"/>
              <a:t>works; my </a:t>
            </a:r>
            <a:r>
              <a:rPr lang="en-US" sz="2400" dirty="0"/>
              <a:t>soul knows it very </a:t>
            </a:r>
            <a:r>
              <a:rPr lang="en-US" sz="2400" dirty="0" smtClean="0"/>
              <a:t>well. My </a:t>
            </a:r>
            <a:r>
              <a:rPr lang="en-US" sz="2400" dirty="0"/>
              <a:t>frame was not hidden from </a:t>
            </a:r>
            <a:r>
              <a:rPr lang="en-US" sz="2400" dirty="0" smtClean="0"/>
              <a:t>you, when </a:t>
            </a:r>
            <a:r>
              <a:rPr lang="en-US" sz="2400" dirty="0"/>
              <a:t>I was being made in </a:t>
            </a:r>
            <a:r>
              <a:rPr lang="en-US" sz="2400" dirty="0" smtClean="0"/>
              <a:t>secret, intricately </a:t>
            </a:r>
            <a:r>
              <a:rPr lang="en-US" sz="2400" dirty="0"/>
              <a:t>woven in the depths of the </a:t>
            </a:r>
            <a:r>
              <a:rPr lang="en-US" sz="2400" dirty="0" smtClean="0"/>
              <a:t>earth. Your </a:t>
            </a:r>
            <a:r>
              <a:rPr lang="en-US" sz="2400" dirty="0"/>
              <a:t>eyes saw my unformed </a:t>
            </a:r>
            <a:r>
              <a:rPr lang="en-US" sz="2400" dirty="0" smtClean="0"/>
              <a:t>substance.”  Ps 139:13-15</a:t>
            </a:r>
          </a:p>
          <a:p>
            <a:pPr marL="0" indent="0">
              <a:buNone/>
            </a:pPr>
            <a:endParaRPr lang="en-US" sz="2400" dirty="0" smtClean="0"/>
          </a:p>
          <a:p>
            <a:r>
              <a:rPr lang="en-US" sz="2400" dirty="0" err="1" smtClean="0"/>
              <a:t>Fearfullly</a:t>
            </a:r>
            <a:r>
              <a:rPr lang="en-US" sz="2400" dirty="0" smtClean="0"/>
              <a:t> and wonderfully made: if you have a birth defect, this should be attributed to the fall or </a:t>
            </a:r>
            <a:r>
              <a:rPr lang="en-US" sz="2400" dirty="0" err="1" smtClean="0"/>
              <a:t>satan</a:t>
            </a:r>
            <a:r>
              <a:rPr lang="en-US" sz="2400" dirty="0" smtClean="0"/>
              <a:t>, but not God</a:t>
            </a:r>
            <a:endParaRPr lang="en-US" sz="2400" dirty="0"/>
          </a:p>
        </p:txBody>
      </p:sp>
    </p:spTree>
    <p:extLst>
      <p:ext uri="{BB962C8B-B14F-4D97-AF65-F5344CB8AC3E}">
        <p14:creationId xmlns:p14="http://schemas.microsoft.com/office/powerpoint/2010/main" val="247742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Christ’s blood</a:t>
            </a:r>
            <a:endParaRPr lang="en-US" dirty="0"/>
          </a:p>
        </p:txBody>
      </p:sp>
      <p:sp>
        <p:nvSpPr>
          <p:cNvPr id="3" name="Content Placeholder 2"/>
          <p:cNvSpPr>
            <a:spLocks noGrp="1"/>
          </p:cNvSpPr>
          <p:nvPr>
            <p:ph idx="1"/>
          </p:nvPr>
        </p:nvSpPr>
        <p:spPr>
          <a:xfrm>
            <a:off x="1154955" y="2603500"/>
            <a:ext cx="9597128" cy="3416300"/>
          </a:xfrm>
        </p:spPr>
        <p:txBody>
          <a:bodyPr>
            <a:noAutofit/>
          </a:bodyPr>
          <a:lstStyle/>
          <a:p>
            <a:r>
              <a:rPr lang="en-US" sz="2200" dirty="0" smtClean="0"/>
              <a:t>Our value is also determined by how much we cost: Christ’s blood</a:t>
            </a:r>
          </a:p>
          <a:p>
            <a:r>
              <a:rPr lang="en-US" sz="2200" dirty="0"/>
              <a:t>“For God so </a:t>
            </a:r>
            <a:r>
              <a:rPr lang="en-US" sz="2200" b="1" dirty="0"/>
              <a:t>loved</a:t>
            </a:r>
            <a:r>
              <a:rPr lang="en-US" sz="2200" dirty="0"/>
              <a:t> the </a:t>
            </a:r>
            <a:r>
              <a:rPr lang="en-US" sz="2200" dirty="0" smtClean="0"/>
              <a:t>world,</a:t>
            </a:r>
            <a:r>
              <a:rPr lang="en-US" sz="2200" baseline="30000" dirty="0"/>
              <a:t> </a:t>
            </a:r>
            <a:r>
              <a:rPr lang="en-US" sz="2200" dirty="0" smtClean="0"/>
              <a:t>that </a:t>
            </a:r>
            <a:r>
              <a:rPr lang="en-US" sz="2200" dirty="0"/>
              <a:t>he gave his only </a:t>
            </a:r>
            <a:r>
              <a:rPr lang="en-US" sz="2200" dirty="0" smtClean="0"/>
              <a:t>Son” John 3:16</a:t>
            </a:r>
          </a:p>
          <a:p>
            <a:r>
              <a:rPr lang="en-US" sz="2200" dirty="0" smtClean="0"/>
              <a:t>“knowing </a:t>
            </a:r>
            <a:r>
              <a:rPr lang="en-US" sz="2200" dirty="0"/>
              <a:t>that you were </a:t>
            </a:r>
            <a:r>
              <a:rPr lang="en-US" sz="2200" dirty="0" smtClean="0"/>
              <a:t>ransomed… </a:t>
            </a:r>
            <a:r>
              <a:rPr lang="en-US" sz="2200" dirty="0"/>
              <a:t>not with perishable things such as </a:t>
            </a:r>
            <a:r>
              <a:rPr lang="en-US" sz="2200" b="1" dirty="0"/>
              <a:t>silver or gold</a:t>
            </a:r>
            <a:r>
              <a:rPr lang="en-US" sz="2200" dirty="0"/>
              <a:t>, </a:t>
            </a:r>
            <a:r>
              <a:rPr lang="en-US" sz="2200" dirty="0" smtClean="0"/>
              <a:t>but </a:t>
            </a:r>
            <a:r>
              <a:rPr lang="en-US" sz="2200" dirty="0"/>
              <a:t>with the </a:t>
            </a:r>
            <a:r>
              <a:rPr lang="en-US" sz="2200" b="1" dirty="0"/>
              <a:t>precious blood of Christ</a:t>
            </a:r>
            <a:r>
              <a:rPr lang="en-US" sz="2200" dirty="0"/>
              <a:t>, like that of a lamb without blemish or spot</a:t>
            </a:r>
            <a:r>
              <a:rPr lang="en-US" sz="2200" dirty="0" smtClean="0"/>
              <a:t>.” I Pet 1:18-19</a:t>
            </a:r>
            <a:endParaRPr lang="en-US" sz="2200" dirty="0"/>
          </a:p>
          <a:p>
            <a:r>
              <a:rPr lang="en-US" sz="2200" dirty="0" smtClean="0"/>
              <a:t>“For </a:t>
            </a:r>
            <a:r>
              <a:rPr lang="en-US" sz="2200" b="1" dirty="0"/>
              <a:t>one will scarcely die for a righteous person</a:t>
            </a:r>
            <a:r>
              <a:rPr lang="en-US" sz="2200" dirty="0"/>
              <a:t>—though perhaps for a good person one would dare even to die— </a:t>
            </a:r>
            <a:r>
              <a:rPr lang="en-US" sz="2200" dirty="0" smtClean="0"/>
              <a:t>but </a:t>
            </a:r>
            <a:r>
              <a:rPr lang="en-US" sz="2200" dirty="0"/>
              <a:t>God shows his </a:t>
            </a:r>
            <a:r>
              <a:rPr lang="en-US" sz="2200" b="1" dirty="0"/>
              <a:t>love</a:t>
            </a:r>
            <a:r>
              <a:rPr lang="en-US" sz="2200" dirty="0"/>
              <a:t> for us in that while we were still sinners, Christ died for </a:t>
            </a:r>
            <a:r>
              <a:rPr lang="en-US" sz="2200" dirty="0" smtClean="0"/>
              <a:t>us.” </a:t>
            </a:r>
            <a:r>
              <a:rPr lang="en-US" sz="2200" dirty="0"/>
              <a:t>Romans </a:t>
            </a:r>
            <a:r>
              <a:rPr lang="en-US" sz="2200" dirty="0" smtClean="0"/>
              <a:t>5:7-8</a:t>
            </a:r>
            <a:endParaRPr lang="en-US" sz="2200" dirty="0"/>
          </a:p>
        </p:txBody>
      </p:sp>
    </p:spTree>
    <p:extLst>
      <p:ext uri="{BB962C8B-B14F-4D97-AF65-F5344CB8AC3E}">
        <p14:creationId xmlns:p14="http://schemas.microsoft.com/office/powerpoint/2010/main" val="1483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human life</a:t>
            </a:r>
            <a:endParaRPr lang="en-US" dirty="0"/>
          </a:p>
        </p:txBody>
      </p:sp>
      <p:sp>
        <p:nvSpPr>
          <p:cNvPr id="3" name="Content Placeholder 2"/>
          <p:cNvSpPr>
            <a:spLocks noGrp="1"/>
          </p:cNvSpPr>
          <p:nvPr>
            <p:ph idx="1"/>
          </p:nvPr>
        </p:nvSpPr>
        <p:spPr>
          <a:xfrm>
            <a:off x="1154955" y="2603500"/>
            <a:ext cx="9850502" cy="4254500"/>
          </a:xfrm>
        </p:spPr>
        <p:txBody>
          <a:bodyPr>
            <a:normAutofit/>
          </a:bodyPr>
          <a:lstStyle/>
          <a:p>
            <a:r>
              <a:rPr lang="en-US" sz="2000" dirty="0" smtClean="0"/>
              <a:t>Value of human life is worth Jesus’ blood… </a:t>
            </a:r>
          </a:p>
          <a:p>
            <a:r>
              <a:rPr lang="en-US" sz="2000" dirty="0"/>
              <a:t>“And for your </a:t>
            </a:r>
            <a:r>
              <a:rPr lang="en-US" sz="2000" b="1" dirty="0"/>
              <a:t>lifeblood</a:t>
            </a:r>
            <a:r>
              <a:rPr lang="en-US" sz="2000" dirty="0"/>
              <a:t> I will require a reckoning: from every beast I will require it and from man</a:t>
            </a:r>
            <a:r>
              <a:rPr lang="en-US" sz="2000" dirty="0" smtClean="0"/>
              <a:t>... </a:t>
            </a:r>
            <a:r>
              <a:rPr lang="en-US" sz="2000" dirty="0"/>
              <a:t>’Whoever sheds the blood of man, by man shall his blood be shed, for </a:t>
            </a:r>
            <a:r>
              <a:rPr lang="en-US" sz="2000" b="1" dirty="0"/>
              <a:t>God made man in his own image</a:t>
            </a:r>
            <a:r>
              <a:rPr lang="en-US" sz="2000" dirty="0"/>
              <a:t>.’” Gen </a:t>
            </a:r>
            <a:r>
              <a:rPr lang="en-US" sz="2000" dirty="0" smtClean="0"/>
              <a:t>9:5-6</a:t>
            </a:r>
          </a:p>
          <a:p>
            <a:r>
              <a:rPr lang="en-US" sz="2000" dirty="0" smtClean="0"/>
              <a:t>“</a:t>
            </a:r>
            <a:r>
              <a:rPr lang="en-US" sz="2000" dirty="0"/>
              <a:t>We should not be like Cain, who was of the </a:t>
            </a:r>
            <a:r>
              <a:rPr lang="en-US" sz="2000" b="1" dirty="0"/>
              <a:t>evil one and murdered</a:t>
            </a:r>
            <a:r>
              <a:rPr lang="en-US" sz="2000" dirty="0"/>
              <a:t> his brother. And why did he murder him? Because his own deeds were evil and his brother's </a:t>
            </a:r>
            <a:r>
              <a:rPr lang="en-US" sz="2000" dirty="0" smtClean="0"/>
              <a:t>righteous…Everyone </a:t>
            </a:r>
            <a:r>
              <a:rPr lang="en-US" sz="2000" dirty="0"/>
              <a:t>who </a:t>
            </a:r>
            <a:r>
              <a:rPr lang="en-US" sz="2000" b="1" dirty="0"/>
              <a:t>hates</a:t>
            </a:r>
            <a:r>
              <a:rPr lang="en-US" sz="2000" dirty="0"/>
              <a:t> his brother is a </a:t>
            </a:r>
            <a:r>
              <a:rPr lang="en-US" sz="2000" b="1" dirty="0"/>
              <a:t>murderer,</a:t>
            </a:r>
            <a:r>
              <a:rPr lang="en-US" sz="2000" dirty="0"/>
              <a:t> and you know that no murderer has eternal life abiding in him</a:t>
            </a:r>
            <a:r>
              <a:rPr lang="en-US" sz="2000" dirty="0" smtClean="0"/>
              <a:t>.” I John 3:12,15</a:t>
            </a:r>
          </a:p>
          <a:p>
            <a:r>
              <a:rPr lang="en-US" sz="2000" dirty="0" smtClean="0"/>
              <a:t>“For </a:t>
            </a:r>
            <a:r>
              <a:rPr lang="en-US" sz="2000" dirty="0"/>
              <a:t>the commandments, </a:t>
            </a:r>
            <a:r>
              <a:rPr lang="en-US" sz="2000" dirty="0" smtClean="0"/>
              <a:t>‘You </a:t>
            </a:r>
            <a:r>
              <a:rPr lang="en-US" sz="2000" dirty="0"/>
              <a:t>shall not commit adultery, You shall not </a:t>
            </a:r>
            <a:r>
              <a:rPr lang="en-US" sz="2000" b="1" dirty="0"/>
              <a:t>murder</a:t>
            </a:r>
            <a:r>
              <a:rPr lang="en-US" sz="2000" dirty="0"/>
              <a:t>, You shall not steal, You shall not covet</a:t>
            </a:r>
            <a:r>
              <a:rPr lang="en-US" sz="2000" dirty="0" smtClean="0"/>
              <a:t>,’ </a:t>
            </a:r>
            <a:r>
              <a:rPr lang="en-US" sz="2000" dirty="0"/>
              <a:t>and any other commandment, are summed up in this word: </a:t>
            </a:r>
            <a:r>
              <a:rPr lang="en-US" sz="2000" dirty="0" smtClean="0"/>
              <a:t>‘You </a:t>
            </a:r>
            <a:r>
              <a:rPr lang="en-US" sz="2000" dirty="0"/>
              <a:t>shall</a:t>
            </a:r>
            <a:r>
              <a:rPr lang="en-US" sz="2000" b="1" dirty="0"/>
              <a:t> love your neighbor</a:t>
            </a:r>
            <a:r>
              <a:rPr lang="en-US" sz="2000" dirty="0"/>
              <a:t> as yourself</a:t>
            </a:r>
            <a:r>
              <a:rPr lang="en-US" sz="2000" dirty="0" smtClean="0"/>
              <a:t>.’” Rom 13:9</a:t>
            </a:r>
          </a:p>
          <a:p>
            <a:endParaRPr lang="en-US" sz="2000" dirty="0"/>
          </a:p>
          <a:p>
            <a:endParaRPr lang="en-US" dirty="0"/>
          </a:p>
        </p:txBody>
      </p:sp>
    </p:spTree>
    <p:extLst>
      <p:ext uri="{BB962C8B-B14F-4D97-AF65-F5344CB8AC3E}">
        <p14:creationId xmlns:p14="http://schemas.microsoft.com/office/powerpoint/2010/main" val="3112594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continuing love</a:t>
            </a:r>
            <a:endParaRPr lang="en-US" dirty="0"/>
          </a:p>
        </p:txBody>
      </p:sp>
      <p:sp>
        <p:nvSpPr>
          <p:cNvPr id="3" name="Content Placeholder 2"/>
          <p:cNvSpPr>
            <a:spLocks noGrp="1"/>
          </p:cNvSpPr>
          <p:nvPr>
            <p:ph idx="1"/>
          </p:nvPr>
        </p:nvSpPr>
        <p:spPr>
          <a:xfrm>
            <a:off x="1154955" y="2603500"/>
            <a:ext cx="9392176" cy="3416300"/>
          </a:xfrm>
        </p:spPr>
        <p:txBody>
          <a:bodyPr>
            <a:normAutofit/>
          </a:bodyPr>
          <a:lstStyle/>
          <a:p>
            <a:r>
              <a:rPr lang="en-US" sz="2200" dirty="0" smtClean="0"/>
              <a:t>God’s ongoing love:</a:t>
            </a:r>
          </a:p>
          <a:p>
            <a:r>
              <a:rPr lang="en-US" sz="2200" dirty="0" smtClean="0"/>
              <a:t>“Christ </a:t>
            </a:r>
            <a:r>
              <a:rPr lang="en-US" sz="2200" dirty="0"/>
              <a:t>Jesus is the one who died—more than that, who was raised—who is at the right hand of God, who indeed is </a:t>
            </a:r>
            <a:r>
              <a:rPr lang="en-US" sz="2200" b="1" dirty="0"/>
              <a:t>interceding </a:t>
            </a:r>
            <a:r>
              <a:rPr lang="en-US" sz="2200" dirty="0"/>
              <a:t>for us</a:t>
            </a:r>
            <a:r>
              <a:rPr lang="en-US" sz="2200" dirty="0" smtClean="0"/>
              <a:t>.” </a:t>
            </a:r>
            <a:r>
              <a:rPr lang="en-US" sz="2200" dirty="0"/>
              <a:t>Romans 8:34 </a:t>
            </a:r>
            <a:endParaRPr lang="en-US" sz="2200" dirty="0" smtClean="0"/>
          </a:p>
          <a:p>
            <a:r>
              <a:rPr lang="en-US" sz="2200" dirty="0" smtClean="0"/>
              <a:t>“the </a:t>
            </a:r>
            <a:r>
              <a:rPr lang="en-US" sz="2200" dirty="0"/>
              <a:t>Spirit </a:t>
            </a:r>
            <a:r>
              <a:rPr lang="en-US" sz="2200" b="1" dirty="0"/>
              <a:t>intercedes</a:t>
            </a:r>
            <a:r>
              <a:rPr lang="en-US" sz="2200" dirty="0"/>
              <a:t> for the saints according to the will of </a:t>
            </a:r>
            <a:r>
              <a:rPr lang="en-US" sz="2200" dirty="0" smtClean="0"/>
              <a:t>God” Romans 8:27</a:t>
            </a:r>
          </a:p>
          <a:p>
            <a:r>
              <a:rPr lang="en-US" sz="2200" dirty="0" smtClean="0"/>
              <a:t>“</a:t>
            </a:r>
            <a:r>
              <a:rPr lang="en-US" sz="2200" baseline="30000" dirty="0"/>
              <a:t> </a:t>
            </a:r>
            <a:r>
              <a:rPr lang="en-US" sz="2200" dirty="0"/>
              <a:t>And he is before all things, and in him all things </a:t>
            </a:r>
            <a:r>
              <a:rPr lang="en-US" sz="2200" b="1" dirty="0"/>
              <a:t>hold together</a:t>
            </a:r>
            <a:r>
              <a:rPr lang="en-US" sz="2200" dirty="0" smtClean="0"/>
              <a:t>.” Col 1:17</a:t>
            </a:r>
            <a:endParaRPr lang="en-US" sz="2200" dirty="0"/>
          </a:p>
        </p:txBody>
      </p:sp>
    </p:spTree>
    <p:extLst>
      <p:ext uri="{BB962C8B-B14F-4D97-AF65-F5344CB8AC3E}">
        <p14:creationId xmlns:p14="http://schemas.microsoft.com/office/powerpoint/2010/main" val="136616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1851</TotalTime>
  <Words>2533</Words>
  <Application>Microsoft Office PowerPoint</Application>
  <PresentationFormat>Widescreen</PresentationFormat>
  <Paragraphs>188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 Boardroom</vt:lpstr>
      <vt:lpstr>FREEDOM TRAINING</vt:lpstr>
      <vt:lpstr>Overview</vt:lpstr>
      <vt:lpstr>VALUE &amp; WORTH</vt:lpstr>
      <vt:lpstr>Relational: worth and identity</vt:lpstr>
      <vt:lpstr>Worth: created ones</vt:lpstr>
      <vt:lpstr>Worth: created us</vt:lpstr>
      <vt:lpstr>Worth: Christ’s blood</vt:lpstr>
      <vt:lpstr>Value of human life</vt:lpstr>
      <vt:lpstr>Worth: continuing love</vt:lpstr>
      <vt:lpstr>Group repentance: murder</vt:lpstr>
      <vt:lpstr>IDENTITY</vt:lpstr>
      <vt:lpstr>Relational Identity</vt:lpstr>
      <vt:lpstr>Identity: children of God and co-heirs with Christ</vt:lpstr>
      <vt:lpstr>Identity: royal priesthood</vt:lpstr>
      <vt:lpstr>Identity: friends of Christ</vt:lpstr>
      <vt:lpstr>Identities of the church</vt:lpstr>
      <vt:lpstr>Spiritual identity</vt:lpstr>
      <vt:lpstr>Identity</vt:lpstr>
      <vt:lpstr>Levels of Identity</vt:lpstr>
      <vt:lpstr>Wrong identity</vt:lpstr>
      <vt:lpstr>No arguing with God</vt:lpstr>
      <vt:lpstr>Critical judgments (word curses)</vt:lpstr>
      <vt:lpstr>Attacked Identity</vt:lpstr>
      <vt:lpstr>Broken identity: broken world</vt:lpstr>
      <vt:lpstr>Missing Identity</vt:lpstr>
      <vt:lpstr>PowerPoint Presentation</vt:lpstr>
      <vt:lpstr>Questions</vt:lpstr>
      <vt:lpstr>Identity statements</vt:lpstr>
      <vt:lpstr>Activation: Identity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178</cp:revision>
  <dcterms:created xsi:type="dcterms:W3CDTF">2018-05-18T17:56:49Z</dcterms:created>
  <dcterms:modified xsi:type="dcterms:W3CDTF">2018-08-28T20:59:54Z</dcterms:modified>
</cp:coreProperties>
</file>